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theme/theme5.xml" ContentType="application/vnd.openxmlformats-officedocument.them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slideMasters/slideMaster6.xml" ContentType="application/vnd.openxmlformats-officedocument.presentationml.slideMaster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6.xml" ContentType="application/vnd.openxmlformats-officedocument.theme+xml"/>
  <Override PartName="/ppt/diagrams/drawing5.xml" ContentType="application/vnd.ms-office.drawingml.diagramDrawing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diagrams/colors2.xml" ContentType="application/vnd.openxmlformats-officedocument.drawingml.diagramColors+xml"/>
  <Override PartName="/ppt/theme/theme4.xml" ContentType="application/vnd.openxmlformats-officedocument.theme+xml"/>
  <Override PartName="/ppt/diagrams/drawing3.xml" ContentType="application/vnd.ms-office.drawingml.diagramDrawing+xml"/>
  <Override PartName="/ppt/slideLayouts/slideLayout7.xml" ContentType="application/vnd.openxmlformats-officedocument.presentationml.slideLayout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1" r:id="rId2"/>
    <p:sldMasterId id="2147483721" r:id="rId3"/>
    <p:sldMasterId id="2147483725" r:id="rId4"/>
    <p:sldMasterId id="2147483727" r:id="rId5"/>
    <p:sldMasterId id="2147483729" r:id="rId6"/>
  </p:sldMasterIdLst>
  <p:notesMasterIdLst>
    <p:notesMasterId r:id="rId16"/>
  </p:notesMasterIdLst>
  <p:sldIdLst>
    <p:sldId id="257" r:id="rId7"/>
    <p:sldId id="263" r:id="rId8"/>
    <p:sldId id="264" r:id="rId9"/>
    <p:sldId id="265" r:id="rId10"/>
    <p:sldId id="270" r:id="rId11"/>
    <p:sldId id="268" r:id="rId12"/>
    <p:sldId id="271" r:id="rId13"/>
    <p:sldId id="272" r:id="rId14"/>
    <p:sldId id="273" r:id="rId15"/>
  </p:sldIdLst>
  <p:sldSz cx="9144000" cy="6858000" type="screen4x3"/>
  <p:notesSz cx="6805613" cy="9944100"/>
  <p:custDataLst>
    <p:tags r:id="rId17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35DA9"/>
    <a:srgbClr val="D1B606"/>
    <a:srgbClr val="EDFF0C"/>
    <a:srgbClr val="EFD807"/>
    <a:srgbClr val="E2D4E8"/>
    <a:srgbClr val="D3BEDC"/>
    <a:srgbClr val="CAB0D4"/>
    <a:srgbClr val="9662AB"/>
    <a:srgbClr val="C00000"/>
    <a:srgbClr val="B8D4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86429" autoAdjust="0"/>
  </p:normalViewPr>
  <p:slideViewPr>
    <p:cSldViewPr>
      <p:cViewPr varScale="1">
        <p:scale>
          <a:sx n="65" d="100"/>
          <a:sy n="65" d="100"/>
        </p:scale>
        <p:origin x="-18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228" y="-96"/>
      </p:cViewPr>
      <p:guideLst>
        <p:guide orient="horz" pos="3132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457D31-328E-4FA7-80BE-5F20FCBE2A83}" type="doc">
      <dgm:prSet loTypeId="urn:microsoft.com/office/officeart/2005/8/layout/process1" loCatId="process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91A01CA9-A492-4F9C-9FA2-62A764FD12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Objectifs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de l’étude</a:t>
          </a:r>
        </a:p>
      </dgm:t>
    </dgm:pt>
    <dgm:pt modelId="{DDC4D8A5-ED13-439E-9FCD-515CCA25C96F}" type="parTrans" cxnId="{532EA2F0-CC61-4405-991E-65FB403645EC}">
      <dgm:prSet/>
      <dgm:spPr/>
      <dgm:t>
        <a:bodyPr/>
        <a:lstStyle/>
        <a:p>
          <a:endParaRPr lang="fr-FR" sz="1000" b="0" i="1">
            <a:latin typeface="+mj-lt"/>
          </a:endParaRPr>
        </a:p>
      </dgm:t>
    </dgm:pt>
    <dgm:pt modelId="{4DA7BF73-364B-4DE8-8810-AED6EAAE47B4}" type="sibTrans" cxnId="{532EA2F0-CC61-4405-991E-65FB403645E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 sz="1000" b="0" i="1">
            <a:latin typeface="+mj-lt"/>
          </a:endParaRPr>
        </a:p>
      </dgm:t>
    </dgm:pt>
    <dgm:pt modelId="{C10214E9-C8CC-4AC0-9B05-7829C00ED5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Méthode </a:t>
          </a:r>
        </a:p>
        <a:p>
          <a:pPr>
            <a:spcAft>
              <a:spcPct val="3500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d’analyse</a:t>
          </a:r>
        </a:p>
      </dgm:t>
    </dgm:pt>
    <dgm:pt modelId="{8A74DE17-C8C9-419C-AC74-65F0891F01B2}" type="parTrans" cxnId="{52A62933-65CA-413C-B432-FAC866D86C33}">
      <dgm:prSet/>
      <dgm:spPr/>
      <dgm:t>
        <a:bodyPr/>
        <a:lstStyle/>
        <a:p>
          <a:endParaRPr lang="fr-FR"/>
        </a:p>
      </dgm:t>
    </dgm:pt>
    <dgm:pt modelId="{3AF16611-71E4-40D3-A0FD-9A817FF05931}" type="sibTrans" cxnId="{52A62933-65CA-413C-B432-FAC866D86C33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6A5B2D84-2925-4680-80FD-53C4B4DB356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et conclusions</a:t>
          </a:r>
        </a:p>
      </dgm:t>
    </dgm:pt>
    <dgm:pt modelId="{E9AEC444-359B-44B1-97D4-DA44B875C0C7}" type="parTrans" cxnId="{0387CD2D-6C97-4015-B308-1CE80BD8ED66}">
      <dgm:prSet/>
      <dgm:spPr/>
      <dgm:t>
        <a:bodyPr/>
        <a:lstStyle/>
        <a:p>
          <a:endParaRPr lang="fr-FR"/>
        </a:p>
      </dgm:t>
    </dgm:pt>
    <dgm:pt modelId="{5A617540-D30D-44AA-8CCD-EA731E84341E}" type="sibTrans" cxnId="{0387CD2D-6C97-4015-B308-1CE80BD8ED6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9668E616-62D1-4093-916B-EE546CB35D0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Présentation détaillée des calculs</a:t>
          </a:r>
        </a:p>
      </dgm:t>
    </dgm:pt>
    <dgm:pt modelId="{A6B73B7E-2EF0-4AA3-85E6-B15AE014DEDF}" type="parTrans" cxnId="{220AEAEE-C376-416B-9259-EBB6DDE56D3A}">
      <dgm:prSet/>
      <dgm:spPr/>
      <dgm:t>
        <a:bodyPr/>
        <a:lstStyle/>
        <a:p>
          <a:endParaRPr lang="fr-FR"/>
        </a:p>
      </dgm:t>
    </dgm:pt>
    <dgm:pt modelId="{16103A8D-F388-4CE7-8123-6F81C56B2B4C}" type="sibTrans" cxnId="{220AEAEE-C376-416B-9259-EBB6DDE56D3A}">
      <dgm:prSet/>
      <dgm:spPr/>
      <dgm:t>
        <a:bodyPr/>
        <a:lstStyle/>
        <a:p>
          <a:endParaRPr lang="fr-FR"/>
        </a:p>
      </dgm:t>
    </dgm:pt>
    <dgm:pt modelId="{A7C68040-0202-4D18-B468-9C093233691B}" type="pres">
      <dgm:prSet presAssocID="{61457D31-328E-4FA7-80BE-5F20FCBE2A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EA9B5E-C789-435B-8EA3-C2B9D1B8E7CF}" type="pres">
      <dgm:prSet presAssocID="{91A01CA9-A492-4F9C-9FA2-62A764FD1235}" presName="node" presStyleLbl="node1" presStyleIdx="0" presStyleCnt="4" custLinFactNeighborX="-1208" custLinFactNeighborY="59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14F5B7-454B-4868-AE83-8EEFE68307F0}" type="pres">
      <dgm:prSet presAssocID="{4DA7BF73-364B-4DE8-8810-AED6EAAE47B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D55B46F7-A6E1-41B6-ADB1-494396BB47D4}" type="pres">
      <dgm:prSet presAssocID="{4DA7BF73-364B-4DE8-8810-AED6EAAE47B4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0E367073-7F72-47E0-92AB-9FE7579CC57D}" type="pres">
      <dgm:prSet presAssocID="{C10214E9-C8CC-4AC0-9B05-7829C00ED535}" presName="node" presStyleLbl="node1" presStyleIdx="1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ED5186-379D-4B24-A774-E67B02B690F5}" type="pres">
      <dgm:prSet presAssocID="{3AF16611-71E4-40D3-A0FD-9A817FF05931}" presName="sibTrans" presStyleLbl="sibTrans2D1" presStyleIdx="1" presStyleCnt="3"/>
      <dgm:spPr/>
      <dgm:t>
        <a:bodyPr/>
        <a:lstStyle/>
        <a:p>
          <a:endParaRPr lang="fr-FR"/>
        </a:p>
      </dgm:t>
    </dgm:pt>
    <dgm:pt modelId="{69BC7713-DD05-4FC3-8299-7A05FCAFE82D}" type="pres">
      <dgm:prSet presAssocID="{3AF16611-71E4-40D3-A0FD-9A817FF05931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ABAF4A5-05D6-457F-AAB4-1AB64DF83417}" type="pres">
      <dgm:prSet presAssocID="{6A5B2D84-2925-4680-80FD-53C4B4DB356F}" presName="node" presStyleLbl="node1" presStyleIdx="2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703F7-5EA6-42B3-825C-38ADCCC39CCB}" type="pres">
      <dgm:prSet presAssocID="{5A617540-D30D-44AA-8CCD-EA731E84341E}" presName="sibTrans" presStyleLbl="sibTrans2D1" presStyleIdx="2" presStyleCnt="3"/>
      <dgm:spPr/>
      <dgm:t>
        <a:bodyPr/>
        <a:lstStyle/>
        <a:p>
          <a:endParaRPr lang="fr-FR"/>
        </a:p>
      </dgm:t>
    </dgm:pt>
    <dgm:pt modelId="{6E741D1E-6DD9-4E6C-B27A-704C1BD1741F}" type="pres">
      <dgm:prSet presAssocID="{5A617540-D30D-44AA-8CCD-EA731E84341E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1A251D5-498C-41D4-8201-B8783063A105}" type="pres">
      <dgm:prSet presAssocID="{9668E616-62D1-4093-916B-EE546CB35D0F}" presName="node" presStyleLbl="node1" presStyleIdx="3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2EA2F0-CC61-4405-991E-65FB403645EC}" srcId="{61457D31-328E-4FA7-80BE-5F20FCBE2A83}" destId="{91A01CA9-A492-4F9C-9FA2-62A764FD1235}" srcOrd="0" destOrd="0" parTransId="{DDC4D8A5-ED13-439E-9FCD-515CCA25C96F}" sibTransId="{4DA7BF73-364B-4DE8-8810-AED6EAAE47B4}"/>
    <dgm:cxn modelId="{0C602C6B-3456-4259-A8BA-FA7DE498B538}" type="presOf" srcId="{4DA7BF73-364B-4DE8-8810-AED6EAAE47B4}" destId="{D55B46F7-A6E1-41B6-ADB1-494396BB47D4}" srcOrd="1" destOrd="0" presId="urn:microsoft.com/office/officeart/2005/8/layout/process1"/>
    <dgm:cxn modelId="{0387CD2D-6C97-4015-B308-1CE80BD8ED66}" srcId="{61457D31-328E-4FA7-80BE-5F20FCBE2A83}" destId="{6A5B2D84-2925-4680-80FD-53C4B4DB356F}" srcOrd="2" destOrd="0" parTransId="{E9AEC444-359B-44B1-97D4-DA44B875C0C7}" sibTransId="{5A617540-D30D-44AA-8CCD-EA731E84341E}"/>
    <dgm:cxn modelId="{40A087F7-13A4-4FB4-A7F1-0A2B5EAD955C}" type="presOf" srcId="{9668E616-62D1-4093-916B-EE546CB35D0F}" destId="{81A251D5-498C-41D4-8201-B8783063A105}" srcOrd="0" destOrd="0" presId="urn:microsoft.com/office/officeart/2005/8/layout/process1"/>
    <dgm:cxn modelId="{B862FE87-67E7-4498-BA78-5B7D58BADAE5}" type="presOf" srcId="{61457D31-328E-4FA7-80BE-5F20FCBE2A83}" destId="{A7C68040-0202-4D18-B468-9C093233691B}" srcOrd="0" destOrd="0" presId="urn:microsoft.com/office/officeart/2005/8/layout/process1"/>
    <dgm:cxn modelId="{99F34C14-1539-4CC7-9169-006B5DFF04C3}" type="presOf" srcId="{4DA7BF73-364B-4DE8-8810-AED6EAAE47B4}" destId="{3F14F5B7-454B-4868-AE83-8EEFE68307F0}" srcOrd="0" destOrd="0" presId="urn:microsoft.com/office/officeart/2005/8/layout/process1"/>
    <dgm:cxn modelId="{220AEAEE-C376-416B-9259-EBB6DDE56D3A}" srcId="{61457D31-328E-4FA7-80BE-5F20FCBE2A83}" destId="{9668E616-62D1-4093-916B-EE546CB35D0F}" srcOrd="3" destOrd="0" parTransId="{A6B73B7E-2EF0-4AA3-85E6-B15AE014DEDF}" sibTransId="{16103A8D-F388-4CE7-8123-6F81C56B2B4C}"/>
    <dgm:cxn modelId="{9856E7F1-3ED0-421B-A4E6-21D6B0D37F4E}" type="presOf" srcId="{5A617540-D30D-44AA-8CCD-EA731E84341E}" destId="{6FB703F7-5EA6-42B3-825C-38ADCCC39CCB}" srcOrd="0" destOrd="0" presId="urn:microsoft.com/office/officeart/2005/8/layout/process1"/>
    <dgm:cxn modelId="{2E196865-8BF7-40C2-97D1-4C82B4A947A6}" type="presOf" srcId="{3AF16611-71E4-40D3-A0FD-9A817FF05931}" destId="{09ED5186-379D-4B24-A774-E67B02B690F5}" srcOrd="0" destOrd="0" presId="urn:microsoft.com/office/officeart/2005/8/layout/process1"/>
    <dgm:cxn modelId="{8E13920D-86BE-4B72-9DF4-826C95533924}" type="presOf" srcId="{91A01CA9-A492-4F9C-9FA2-62A764FD1235}" destId="{C8EA9B5E-C789-435B-8EA3-C2B9D1B8E7CF}" srcOrd="0" destOrd="0" presId="urn:microsoft.com/office/officeart/2005/8/layout/process1"/>
    <dgm:cxn modelId="{52A62933-65CA-413C-B432-FAC866D86C33}" srcId="{61457D31-328E-4FA7-80BE-5F20FCBE2A83}" destId="{C10214E9-C8CC-4AC0-9B05-7829C00ED535}" srcOrd="1" destOrd="0" parTransId="{8A74DE17-C8C9-419C-AC74-65F0891F01B2}" sibTransId="{3AF16611-71E4-40D3-A0FD-9A817FF05931}"/>
    <dgm:cxn modelId="{2412B45C-7500-43BB-B110-005531BA24C0}" type="presOf" srcId="{5A617540-D30D-44AA-8CCD-EA731E84341E}" destId="{6E741D1E-6DD9-4E6C-B27A-704C1BD1741F}" srcOrd="1" destOrd="0" presId="urn:microsoft.com/office/officeart/2005/8/layout/process1"/>
    <dgm:cxn modelId="{7B9EA6FC-8197-45F4-9032-C93CEA21AA8F}" type="presOf" srcId="{3AF16611-71E4-40D3-A0FD-9A817FF05931}" destId="{69BC7713-DD05-4FC3-8299-7A05FCAFE82D}" srcOrd="1" destOrd="0" presId="urn:microsoft.com/office/officeart/2005/8/layout/process1"/>
    <dgm:cxn modelId="{5F4D6490-E0C8-4F8B-B126-37BC60DE752D}" type="presOf" srcId="{6A5B2D84-2925-4680-80FD-53C4B4DB356F}" destId="{9ABAF4A5-05D6-457F-AAB4-1AB64DF83417}" srcOrd="0" destOrd="0" presId="urn:microsoft.com/office/officeart/2005/8/layout/process1"/>
    <dgm:cxn modelId="{544132AA-3790-4D87-A197-B6569178F0BD}" type="presOf" srcId="{C10214E9-C8CC-4AC0-9B05-7829C00ED535}" destId="{0E367073-7F72-47E0-92AB-9FE7579CC57D}" srcOrd="0" destOrd="0" presId="urn:microsoft.com/office/officeart/2005/8/layout/process1"/>
    <dgm:cxn modelId="{44604773-31AE-46CF-96D8-7FFD2ADA2C51}" type="presParOf" srcId="{A7C68040-0202-4D18-B468-9C093233691B}" destId="{C8EA9B5E-C789-435B-8EA3-C2B9D1B8E7CF}" srcOrd="0" destOrd="0" presId="urn:microsoft.com/office/officeart/2005/8/layout/process1"/>
    <dgm:cxn modelId="{232CA3E3-FFEF-491A-BEC2-F0DD42AC06A8}" type="presParOf" srcId="{A7C68040-0202-4D18-B468-9C093233691B}" destId="{3F14F5B7-454B-4868-AE83-8EEFE68307F0}" srcOrd="1" destOrd="0" presId="urn:microsoft.com/office/officeart/2005/8/layout/process1"/>
    <dgm:cxn modelId="{0DB3DD47-889D-4F91-86E8-656FDB21F116}" type="presParOf" srcId="{3F14F5B7-454B-4868-AE83-8EEFE68307F0}" destId="{D55B46F7-A6E1-41B6-ADB1-494396BB47D4}" srcOrd="0" destOrd="0" presId="urn:microsoft.com/office/officeart/2005/8/layout/process1"/>
    <dgm:cxn modelId="{0E848131-8A6C-4AE2-A8DE-7751225FE33D}" type="presParOf" srcId="{A7C68040-0202-4D18-B468-9C093233691B}" destId="{0E367073-7F72-47E0-92AB-9FE7579CC57D}" srcOrd="2" destOrd="0" presId="urn:microsoft.com/office/officeart/2005/8/layout/process1"/>
    <dgm:cxn modelId="{E0F9A517-75E1-4279-8C6B-688FA275F351}" type="presParOf" srcId="{A7C68040-0202-4D18-B468-9C093233691B}" destId="{09ED5186-379D-4B24-A774-E67B02B690F5}" srcOrd="3" destOrd="0" presId="urn:microsoft.com/office/officeart/2005/8/layout/process1"/>
    <dgm:cxn modelId="{405291E0-BC02-4F32-976A-E6A0D22BFC32}" type="presParOf" srcId="{09ED5186-379D-4B24-A774-E67B02B690F5}" destId="{69BC7713-DD05-4FC3-8299-7A05FCAFE82D}" srcOrd="0" destOrd="0" presId="urn:microsoft.com/office/officeart/2005/8/layout/process1"/>
    <dgm:cxn modelId="{54346D7D-E347-458C-A1BD-756285B2D777}" type="presParOf" srcId="{A7C68040-0202-4D18-B468-9C093233691B}" destId="{9ABAF4A5-05D6-457F-AAB4-1AB64DF83417}" srcOrd="4" destOrd="0" presId="urn:microsoft.com/office/officeart/2005/8/layout/process1"/>
    <dgm:cxn modelId="{66CB954A-F87B-459A-A8BB-EE7B5F5CBFBE}" type="presParOf" srcId="{A7C68040-0202-4D18-B468-9C093233691B}" destId="{6FB703F7-5EA6-42B3-825C-38ADCCC39CCB}" srcOrd="5" destOrd="0" presId="urn:microsoft.com/office/officeart/2005/8/layout/process1"/>
    <dgm:cxn modelId="{53F8C21D-3E92-4EBA-969E-D3BBB7C8C210}" type="presParOf" srcId="{6FB703F7-5EA6-42B3-825C-38ADCCC39CCB}" destId="{6E741D1E-6DD9-4E6C-B27A-704C1BD1741F}" srcOrd="0" destOrd="0" presId="urn:microsoft.com/office/officeart/2005/8/layout/process1"/>
    <dgm:cxn modelId="{87704629-B6A8-4D4D-8A65-5CC98F58273D}" type="presParOf" srcId="{A7C68040-0202-4D18-B468-9C093233691B}" destId="{81A251D5-498C-41D4-8201-B8783063A105}" srcOrd="6" destOrd="0" presId="urn:microsoft.com/office/officeart/2005/8/layout/process1"/>
  </dgm:cxnLst>
  <dgm:bg>
    <a:effectLst>
      <a:softEdge rad="127000"/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457D31-328E-4FA7-80BE-5F20FCBE2A83}" type="doc">
      <dgm:prSet loTypeId="urn:microsoft.com/office/officeart/2005/8/layout/process1" loCatId="process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91A01CA9-A492-4F9C-9FA2-62A764FD12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9662AB"/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chemeClr val="accent3"/>
              </a:solidFill>
              <a:latin typeface="+mj-lt"/>
            </a:rPr>
            <a:t>Objectifs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chemeClr val="accent3"/>
              </a:solidFill>
              <a:latin typeface="+mj-lt"/>
            </a:rPr>
            <a:t>de l’étude</a:t>
          </a:r>
        </a:p>
      </dgm:t>
    </dgm:pt>
    <dgm:pt modelId="{DDC4D8A5-ED13-439E-9FCD-515CCA25C96F}" type="parTrans" cxnId="{532EA2F0-CC61-4405-991E-65FB403645EC}">
      <dgm:prSet/>
      <dgm:spPr/>
      <dgm:t>
        <a:bodyPr/>
        <a:lstStyle/>
        <a:p>
          <a:endParaRPr lang="fr-FR" sz="1000" b="0" i="1">
            <a:latin typeface="+mj-lt"/>
          </a:endParaRPr>
        </a:p>
      </dgm:t>
    </dgm:pt>
    <dgm:pt modelId="{4DA7BF73-364B-4DE8-8810-AED6EAAE47B4}" type="sibTrans" cxnId="{532EA2F0-CC61-4405-991E-65FB403645E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 sz="1000" b="0" i="1">
            <a:latin typeface="+mj-lt"/>
          </a:endParaRPr>
        </a:p>
      </dgm:t>
    </dgm:pt>
    <dgm:pt modelId="{C10214E9-C8CC-4AC0-9B05-7829C00ED5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Méthode </a:t>
          </a:r>
        </a:p>
        <a:p>
          <a:pPr>
            <a:spcAft>
              <a:spcPct val="3500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d’analyse</a:t>
          </a:r>
        </a:p>
      </dgm:t>
    </dgm:pt>
    <dgm:pt modelId="{8A74DE17-C8C9-419C-AC74-65F0891F01B2}" type="parTrans" cxnId="{52A62933-65CA-413C-B432-FAC866D86C33}">
      <dgm:prSet/>
      <dgm:spPr/>
      <dgm:t>
        <a:bodyPr/>
        <a:lstStyle/>
        <a:p>
          <a:endParaRPr lang="fr-FR"/>
        </a:p>
      </dgm:t>
    </dgm:pt>
    <dgm:pt modelId="{3AF16611-71E4-40D3-A0FD-9A817FF05931}" type="sibTrans" cxnId="{52A62933-65CA-413C-B432-FAC866D86C33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6A5B2D84-2925-4680-80FD-53C4B4DB356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et conclusions</a:t>
          </a:r>
        </a:p>
      </dgm:t>
    </dgm:pt>
    <dgm:pt modelId="{E9AEC444-359B-44B1-97D4-DA44B875C0C7}" type="parTrans" cxnId="{0387CD2D-6C97-4015-B308-1CE80BD8ED66}">
      <dgm:prSet/>
      <dgm:spPr/>
      <dgm:t>
        <a:bodyPr/>
        <a:lstStyle/>
        <a:p>
          <a:endParaRPr lang="fr-FR"/>
        </a:p>
      </dgm:t>
    </dgm:pt>
    <dgm:pt modelId="{5A617540-D30D-44AA-8CCD-EA731E84341E}" type="sibTrans" cxnId="{0387CD2D-6C97-4015-B308-1CE80BD8ED6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9668E616-62D1-4093-916B-EE546CB35D0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Présentation détaillée des calculs</a:t>
          </a:r>
        </a:p>
      </dgm:t>
    </dgm:pt>
    <dgm:pt modelId="{A6B73B7E-2EF0-4AA3-85E6-B15AE014DEDF}" type="parTrans" cxnId="{220AEAEE-C376-416B-9259-EBB6DDE56D3A}">
      <dgm:prSet/>
      <dgm:spPr/>
      <dgm:t>
        <a:bodyPr/>
        <a:lstStyle/>
        <a:p>
          <a:endParaRPr lang="fr-FR"/>
        </a:p>
      </dgm:t>
    </dgm:pt>
    <dgm:pt modelId="{16103A8D-F388-4CE7-8123-6F81C56B2B4C}" type="sibTrans" cxnId="{220AEAEE-C376-416B-9259-EBB6DDE56D3A}">
      <dgm:prSet/>
      <dgm:spPr/>
      <dgm:t>
        <a:bodyPr/>
        <a:lstStyle/>
        <a:p>
          <a:endParaRPr lang="fr-FR"/>
        </a:p>
      </dgm:t>
    </dgm:pt>
    <dgm:pt modelId="{A7C68040-0202-4D18-B468-9C093233691B}" type="pres">
      <dgm:prSet presAssocID="{61457D31-328E-4FA7-80BE-5F20FCBE2A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EA9B5E-C789-435B-8EA3-C2B9D1B8E7CF}" type="pres">
      <dgm:prSet presAssocID="{91A01CA9-A492-4F9C-9FA2-62A764FD1235}" presName="node" presStyleLbl="node1" presStyleIdx="0" presStyleCnt="4" custLinFactNeighborX="-1208" custLinFactNeighborY="59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14F5B7-454B-4868-AE83-8EEFE68307F0}" type="pres">
      <dgm:prSet presAssocID="{4DA7BF73-364B-4DE8-8810-AED6EAAE47B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D55B46F7-A6E1-41B6-ADB1-494396BB47D4}" type="pres">
      <dgm:prSet presAssocID="{4DA7BF73-364B-4DE8-8810-AED6EAAE47B4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0E367073-7F72-47E0-92AB-9FE7579CC57D}" type="pres">
      <dgm:prSet presAssocID="{C10214E9-C8CC-4AC0-9B05-7829C00ED535}" presName="node" presStyleLbl="node1" presStyleIdx="1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ED5186-379D-4B24-A774-E67B02B690F5}" type="pres">
      <dgm:prSet presAssocID="{3AF16611-71E4-40D3-A0FD-9A817FF05931}" presName="sibTrans" presStyleLbl="sibTrans2D1" presStyleIdx="1" presStyleCnt="3"/>
      <dgm:spPr/>
      <dgm:t>
        <a:bodyPr/>
        <a:lstStyle/>
        <a:p>
          <a:endParaRPr lang="fr-FR"/>
        </a:p>
      </dgm:t>
    </dgm:pt>
    <dgm:pt modelId="{69BC7713-DD05-4FC3-8299-7A05FCAFE82D}" type="pres">
      <dgm:prSet presAssocID="{3AF16611-71E4-40D3-A0FD-9A817FF05931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ABAF4A5-05D6-457F-AAB4-1AB64DF83417}" type="pres">
      <dgm:prSet presAssocID="{6A5B2D84-2925-4680-80FD-53C4B4DB356F}" presName="node" presStyleLbl="node1" presStyleIdx="2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703F7-5EA6-42B3-825C-38ADCCC39CCB}" type="pres">
      <dgm:prSet presAssocID="{5A617540-D30D-44AA-8CCD-EA731E84341E}" presName="sibTrans" presStyleLbl="sibTrans2D1" presStyleIdx="2" presStyleCnt="3"/>
      <dgm:spPr/>
      <dgm:t>
        <a:bodyPr/>
        <a:lstStyle/>
        <a:p>
          <a:endParaRPr lang="fr-FR"/>
        </a:p>
      </dgm:t>
    </dgm:pt>
    <dgm:pt modelId="{6E741D1E-6DD9-4E6C-B27A-704C1BD1741F}" type="pres">
      <dgm:prSet presAssocID="{5A617540-D30D-44AA-8CCD-EA731E84341E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1A251D5-498C-41D4-8201-B8783063A105}" type="pres">
      <dgm:prSet presAssocID="{9668E616-62D1-4093-916B-EE546CB35D0F}" presName="node" presStyleLbl="node1" presStyleIdx="3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2EA2F0-CC61-4405-991E-65FB403645EC}" srcId="{61457D31-328E-4FA7-80BE-5F20FCBE2A83}" destId="{91A01CA9-A492-4F9C-9FA2-62A764FD1235}" srcOrd="0" destOrd="0" parTransId="{DDC4D8A5-ED13-439E-9FCD-515CCA25C96F}" sibTransId="{4DA7BF73-364B-4DE8-8810-AED6EAAE47B4}"/>
    <dgm:cxn modelId="{0C602C6B-3456-4259-A8BA-FA7DE498B538}" type="presOf" srcId="{4DA7BF73-364B-4DE8-8810-AED6EAAE47B4}" destId="{D55B46F7-A6E1-41B6-ADB1-494396BB47D4}" srcOrd="1" destOrd="0" presId="urn:microsoft.com/office/officeart/2005/8/layout/process1"/>
    <dgm:cxn modelId="{0387CD2D-6C97-4015-B308-1CE80BD8ED66}" srcId="{61457D31-328E-4FA7-80BE-5F20FCBE2A83}" destId="{6A5B2D84-2925-4680-80FD-53C4B4DB356F}" srcOrd="2" destOrd="0" parTransId="{E9AEC444-359B-44B1-97D4-DA44B875C0C7}" sibTransId="{5A617540-D30D-44AA-8CCD-EA731E84341E}"/>
    <dgm:cxn modelId="{40A087F7-13A4-4FB4-A7F1-0A2B5EAD955C}" type="presOf" srcId="{9668E616-62D1-4093-916B-EE546CB35D0F}" destId="{81A251D5-498C-41D4-8201-B8783063A105}" srcOrd="0" destOrd="0" presId="urn:microsoft.com/office/officeart/2005/8/layout/process1"/>
    <dgm:cxn modelId="{B862FE87-67E7-4498-BA78-5B7D58BADAE5}" type="presOf" srcId="{61457D31-328E-4FA7-80BE-5F20FCBE2A83}" destId="{A7C68040-0202-4D18-B468-9C093233691B}" srcOrd="0" destOrd="0" presId="urn:microsoft.com/office/officeart/2005/8/layout/process1"/>
    <dgm:cxn modelId="{99F34C14-1539-4CC7-9169-006B5DFF04C3}" type="presOf" srcId="{4DA7BF73-364B-4DE8-8810-AED6EAAE47B4}" destId="{3F14F5B7-454B-4868-AE83-8EEFE68307F0}" srcOrd="0" destOrd="0" presId="urn:microsoft.com/office/officeart/2005/8/layout/process1"/>
    <dgm:cxn modelId="{220AEAEE-C376-416B-9259-EBB6DDE56D3A}" srcId="{61457D31-328E-4FA7-80BE-5F20FCBE2A83}" destId="{9668E616-62D1-4093-916B-EE546CB35D0F}" srcOrd="3" destOrd="0" parTransId="{A6B73B7E-2EF0-4AA3-85E6-B15AE014DEDF}" sibTransId="{16103A8D-F388-4CE7-8123-6F81C56B2B4C}"/>
    <dgm:cxn modelId="{9856E7F1-3ED0-421B-A4E6-21D6B0D37F4E}" type="presOf" srcId="{5A617540-D30D-44AA-8CCD-EA731E84341E}" destId="{6FB703F7-5EA6-42B3-825C-38ADCCC39CCB}" srcOrd="0" destOrd="0" presId="urn:microsoft.com/office/officeart/2005/8/layout/process1"/>
    <dgm:cxn modelId="{2E196865-8BF7-40C2-97D1-4C82B4A947A6}" type="presOf" srcId="{3AF16611-71E4-40D3-A0FD-9A817FF05931}" destId="{09ED5186-379D-4B24-A774-E67B02B690F5}" srcOrd="0" destOrd="0" presId="urn:microsoft.com/office/officeart/2005/8/layout/process1"/>
    <dgm:cxn modelId="{8E13920D-86BE-4B72-9DF4-826C95533924}" type="presOf" srcId="{91A01CA9-A492-4F9C-9FA2-62A764FD1235}" destId="{C8EA9B5E-C789-435B-8EA3-C2B9D1B8E7CF}" srcOrd="0" destOrd="0" presId="urn:microsoft.com/office/officeart/2005/8/layout/process1"/>
    <dgm:cxn modelId="{52A62933-65CA-413C-B432-FAC866D86C33}" srcId="{61457D31-328E-4FA7-80BE-5F20FCBE2A83}" destId="{C10214E9-C8CC-4AC0-9B05-7829C00ED535}" srcOrd="1" destOrd="0" parTransId="{8A74DE17-C8C9-419C-AC74-65F0891F01B2}" sibTransId="{3AF16611-71E4-40D3-A0FD-9A817FF05931}"/>
    <dgm:cxn modelId="{2412B45C-7500-43BB-B110-005531BA24C0}" type="presOf" srcId="{5A617540-D30D-44AA-8CCD-EA731E84341E}" destId="{6E741D1E-6DD9-4E6C-B27A-704C1BD1741F}" srcOrd="1" destOrd="0" presId="urn:microsoft.com/office/officeart/2005/8/layout/process1"/>
    <dgm:cxn modelId="{7B9EA6FC-8197-45F4-9032-C93CEA21AA8F}" type="presOf" srcId="{3AF16611-71E4-40D3-A0FD-9A817FF05931}" destId="{69BC7713-DD05-4FC3-8299-7A05FCAFE82D}" srcOrd="1" destOrd="0" presId="urn:microsoft.com/office/officeart/2005/8/layout/process1"/>
    <dgm:cxn modelId="{5F4D6490-E0C8-4F8B-B126-37BC60DE752D}" type="presOf" srcId="{6A5B2D84-2925-4680-80FD-53C4B4DB356F}" destId="{9ABAF4A5-05D6-457F-AAB4-1AB64DF83417}" srcOrd="0" destOrd="0" presId="urn:microsoft.com/office/officeart/2005/8/layout/process1"/>
    <dgm:cxn modelId="{544132AA-3790-4D87-A197-B6569178F0BD}" type="presOf" srcId="{C10214E9-C8CC-4AC0-9B05-7829C00ED535}" destId="{0E367073-7F72-47E0-92AB-9FE7579CC57D}" srcOrd="0" destOrd="0" presId="urn:microsoft.com/office/officeart/2005/8/layout/process1"/>
    <dgm:cxn modelId="{44604773-31AE-46CF-96D8-7FFD2ADA2C51}" type="presParOf" srcId="{A7C68040-0202-4D18-B468-9C093233691B}" destId="{C8EA9B5E-C789-435B-8EA3-C2B9D1B8E7CF}" srcOrd="0" destOrd="0" presId="urn:microsoft.com/office/officeart/2005/8/layout/process1"/>
    <dgm:cxn modelId="{232CA3E3-FFEF-491A-BEC2-F0DD42AC06A8}" type="presParOf" srcId="{A7C68040-0202-4D18-B468-9C093233691B}" destId="{3F14F5B7-454B-4868-AE83-8EEFE68307F0}" srcOrd="1" destOrd="0" presId="urn:microsoft.com/office/officeart/2005/8/layout/process1"/>
    <dgm:cxn modelId="{0DB3DD47-889D-4F91-86E8-656FDB21F116}" type="presParOf" srcId="{3F14F5B7-454B-4868-AE83-8EEFE68307F0}" destId="{D55B46F7-A6E1-41B6-ADB1-494396BB47D4}" srcOrd="0" destOrd="0" presId="urn:microsoft.com/office/officeart/2005/8/layout/process1"/>
    <dgm:cxn modelId="{0E848131-8A6C-4AE2-A8DE-7751225FE33D}" type="presParOf" srcId="{A7C68040-0202-4D18-B468-9C093233691B}" destId="{0E367073-7F72-47E0-92AB-9FE7579CC57D}" srcOrd="2" destOrd="0" presId="urn:microsoft.com/office/officeart/2005/8/layout/process1"/>
    <dgm:cxn modelId="{E0F9A517-75E1-4279-8C6B-688FA275F351}" type="presParOf" srcId="{A7C68040-0202-4D18-B468-9C093233691B}" destId="{09ED5186-379D-4B24-A774-E67B02B690F5}" srcOrd="3" destOrd="0" presId="urn:microsoft.com/office/officeart/2005/8/layout/process1"/>
    <dgm:cxn modelId="{405291E0-BC02-4F32-976A-E6A0D22BFC32}" type="presParOf" srcId="{09ED5186-379D-4B24-A774-E67B02B690F5}" destId="{69BC7713-DD05-4FC3-8299-7A05FCAFE82D}" srcOrd="0" destOrd="0" presId="urn:microsoft.com/office/officeart/2005/8/layout/process1"/>
    <dgm:cxn modelId="{54346D7D-E347-458C-A1BD-756285B2D777}" type="presParOf" srcId="{A7C68040-0202-4D18-B468-9C093233691B}" destId="{9ABAF4A5-05D6-457F-AAB4-1AB64DF83417}" srcOrd="4" destOrd="0" presId="urn:microsoft.com/office/officeart/2005/8/layout/process1"/>
    <dgm:cxn modelId="{66CB954A-F87B-459A-A8BB-EE7B5F5CBFBE}" type="presParOf" srcId="{A7C68040-0202-4D18-B468-9C093233691B}" destId="{6FB703F7-5EA6-42B3-825C-38ADCCC39CCB}" srcOrd="5" destOrd="0" presId="urn:microsoft.com/office/officeart/2005/8/layout/process1"/>
    <dgm:cxn modelId="{53F8C21D-3E92-4EBA-969E-D3BBB7C8C210}" type="presParOf" srcId="{6FB703F7-5EA6-42B3-825C-38ADCCC39CCB}" destId="{6E741D1E-6DD9-4E6C-B27A-704C1BD1741F}" srcOrd="0" destOrd="0" presId="urn:microsoft.com/office/officeart/2005/8/layout/process1"/>
    <dgm:cxn modelId="{87704629-B6A8-4D4D-8A65-5CC98F58273D}" type="presParOf" srcId="{A7C68040-0202-4D18-B468-9C093233691B}" destId="{81A251D5-498C-41D4-8201-B8783063A105}" srcOrd="6" destOrd="0" presId="urn:microsoft.com/office/officeart/2005/8/layout/process1"/>
  </dgm:cxnLst>
  <dgm:bg>
    <a:effectLst>
      <a:softEdge rad="127000"/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457D31-328E-4FA7-80BE-5F20FCBE2A83}" type="doc">
      <dgm:prSet loTypeId="urn:microsoft.com/office/officeart/2005/8/layout/process1" loCatId="process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91A01CA9-A492-4F9C-9FA2-62A764FD12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Objectifs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de l’étude</a:t>
          </a:r>
        </a:p>
      </dgm:t>
    </dgm:pt>
    <dgm:pt modelId="{DDC4D8A5-ED13-439E-9FCD-515CCA25C96F}" type="parTrans" cxnId="{532EA2F0-CC61-4405-991E-65FB403645EC}">
      <dgm:prSet/>
      <dgm:spPr/>
      <dgm:t>
        <a:bodyPr/>
        <a:lstStyle/>
        <a:p>
          <a:endParaRPr lang="fr-FR" sz="1000" b="0" i="1">
            <a:latin typeface="+mj-lt"/>
          </a:endParaRPr>
        </a:p>
      </dgm:t>
    </dgm:pt>
    <dgm:pt modelId="{4DA7BF73-364B-4DE8-8810-AED6EAAE47B4}" type="sibTrans" cxnId="{532EA2F0-CC61-4405-991E-65FB403645E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 sz="1000" b="0" i="1">
            <a:latin typeface="+mj-lt"/>
          </a:endParaRPr>
        </a:p>
      </dgm:t>
    </dgm:pt>
    <dgm:pt modelId="{C10214E9-C8CC-4AC0-9B05-7829C00ED5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9662AB"/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chemeClr val="accent3"/>
              </a:solidFill>
              <a:latin typeface="+mj-lt"/>
            </a:rPr>
            <a:t>Méthode </a:t>
          </a:r>
        </a:p>
        <a:p>
          <a:pPr>
            <a:spcAft>
              <a:spcPct val="35000"/>
            </a:spcAft>
          </a:pPr>
          <a:r>
            <a:rPr lang="fr-FR" sz="1000" b="0" i="1" dirty="0">
              <a:solidFill>
                <a:schemeClr val="accent3"/>
              </a:solidFill>
              <a:latin typeface="+mj-lt"/>
            </a:rPr>
            <a:t>d’analyse</a:t>
          </a:r>
        </a:p>
      </dgm:t>
    </dgm:pt>
    <dgm:pt modelId="{8A74DE17-C8C9-419C-AC74-65F0891F01B2}" type="parTrans" cxnId="{52A62933-65CA-413C-B432-FAC866D86C33}">
      <dgm:prSet/>
      <dgm:spPr/>
      <dgm:t>
        <a:bodyPr/>
        <a:lstStyle/>
        <a:p>
          <a:endParaRPr lang="fr-FR"/>
        </a:p>
      </dgm:t>
    </dgm:pt>
    <dgm:pt modelId="{3AF16611-71E4-40D3-A0FD-9A817FF05931}" type="sibTrans" cxnId="{52A62933-65CA-413C-B432-FAC866D86C33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6A5B2D84-2925-4680-80FD-53C4B4DB356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et conclusions</a:t>
          </a:r>
        </a:p>
      </dgm:t>
    </dgm:pt>
    <dgm:pt modelId="{E9AEC444-359B-44B1-97D4-DA44B875C0C7}" type="parTrans" cxnId="{0387CD2D-6C97-4015-B308-1CE80BD8ED66}">
      <dgm:prSet/>
      <dgm:spPr/>
      <dgm:t>
        <a:bodyPr/>
        <a:lstStyle/>
        <a:p>
          <a:endParaRPr lang="fr-FR"/>
        </a:p>
      </dgm:t>
    </dgm:pt>
    <dgm:pt modelId="{5A617540-D30D-44AA-8CCD-EA731E84341E}" type="sibTrans" cxnId="{0387CD2D-6C97-4015-B308-1CE80BD8ED6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9668E616-62D1-4093-916B-EE546CB35D0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Présentation détaillée des calculs</a:t>
          </a:r>
        </a:p>
      </dgm:t>
    </dgm:pt>
    <dgm:pt modelId="{A6B73B7E-2EF0-4AA3-85E6-B15AE014DEDF}" type="parTrans" cxnId="{220AEAEE-C376-416B-9259-EBB6DDE56D3A}">
      <dgm:prSet/>
      <dgm:spPr/>
      <dgm:t>
        <a:bodyPr/>
        <a:lstStyle/>
        <a:p>
          <a:endParaRPr lang="fr-FR"/>
        </a:p>
      </dgm:t>
    </dgm:pt>
    <dgm:pt modelId="{16103A8D-F388-4CE7-8123-6F81C56B2B4C}" type="sibTrans" cxnId="{220AEAEE-C376-416B-9259-EBB6DDE56D3A}">
      <dgm:prSet/>
      <dgm:spPr/>
      <dgm:t>
        <a:bodyPr/>
        <a:lstStyle/>
        <a:p>
          <a:endParaRPr lang="fr-FR"/>
        </a:p>
      </dgm:t>
    </dgm:pt>
    <dgm:pt modelId="{A7C68040-0202-4D18-B468-9C093233691B}" type="pres">
      <dgm:prSet presAssocID="{61457D31-328E-4FA7-80BE-5F20FCBE2A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EA9B5E-C789-435B-8EA3-C2B9D1B8E7CF}" type="pres">
      <dgm:prSet presAssocID="{91A01CA9-A492-4F9C-9FA2-62A764FD1235}" presName="node" presStyleLbl="node1" presStyleIdx="0" presStyleCnt="4" custLinFactNeighborX="-1208" custLinFactNeighborY="59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14F5B7-454B-4868-AE83-8EEFE68307F0}" type="pres">
      <dgm:prSet presAssocID="{4DA7BF73-364B-4DE8-8810-AED6EAAE47B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D55B46F7-A6E1-41B6-ADB1-494396BB47D4}" type="pres">
      <dgm:prSet presAssocID="{4DA7BF73-364B-4DE8-8810-AED6EAAE47B4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0E367073-7F72-47E0-92AB-9FE7579CC57D}" type="pres">
      <dgm:prSet presAssocID="{C10214E9-C8CC-4AC0-9B05-7829C00ED535}" presName="node" presStyleLbl="node1" presStyleIdx="1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ED5186-379D-4B24-A774-E67B02B690F5}" type="pres">
      <dgm:prSet presAssocID="{3AF16611-71E4-40D3-A0FD-9A817FF05931}" presName="sibTrans" presStyleLbl="sibTrans2D1" presStyleIdx="1" presStyleCnt="3"/>
      <dgm:spPr/>
      <dgm:t>
        <a:bodyPr/>
        <a:lstStyle/>
        <a:p>
          <a:endParaRPr lang="fr-FR"/>
        </a:p>
      </dgm:t>
    </dgm:pt>
    <dgm:pt modelId="{69BC7713-DD05-4FC3-8299-7A05FCAFE82D}" type="pres">
      <dgm:prSet presAssocID="{3AF16611-71E4-40D3-A0FD-9A817FF05931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ABAF4A5-05D6-457F-AAB4-1AB64DF83417}" type="pres">
      <dgm:prSet presAssocID="{6A5B2D84-2925-4680-80FD-53C4B4DB356F}" presName="node" presStyleLbl="node1" presStyleIdx="2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703F7-5EA6-42B3-825C-38ADCCC39CCB}" type="pres">
      <dgm:prSet presAssocID="{5A617540-D30D-44AA-8CCD-EA731E84341E}" presName="sibTrans" presStyleLbl="sibTrans2D1" presStyleIdx="2" presStyleCnt="3"/>
      <dgm:spPr/>
      <dgm:t>
        <a:bodyPr/>
        <a:lstStyle/>
        <a:p>
          <a:endParaRPr lang="fr-FR"/>
        </a:p>
      </dgm:t>
    </dgm:pt>
    <dgm:pt modelId="{6E741D1E-6DD9-4E6C-B27A-704C1BD1741F}" type="pres">
      <dgm:prSet presAssocID="{5A617540-D30D-44AA-8CCD-EA731E84341E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1A251D5-498C-41D4-8201-B8783063A105}" type="pres">
      <dgm:prSet presAssocID="{9668E616-62D1-4093-916B-EE546CB35D0F}" presName="node" presStyleLbl="node1" presStyleIdx="3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2EA2F0-CC61-4405-991E-65FB403645EC}" srcId="{61457D31-328E-4FA7-80BE-5F20FCBE2A83}" destId="{91A01CA9-A492-4F9C-9FA2-62A764FD1235}" srcOrd="0" destOrd="0" parTransId="{DDC4D8A5-ED13-439E-9FCD-515CCA25C96F}" sibTransId="{4DA7BF73-364B-4DE8-8810-AED6EAAE47B4}"/>
    <dgm:cxn modelId="{0C602C6B-3456-4259-A8BA-FA7DE498B538}" type="presOf" srcId="{4DA7BF73-364B-4DE8-8810-AED6EAAE47B4}" destId="{D55B46F7-A6E1-41B6-ADB1-494396BB47D4}" srcOrd="1" destOrd="0" presId="urn:microsoft.com/office/officeart/2005/8/layout/process1"/>
    <dgm:cxn modelId="{0387CD2D-6C97-4015-B308-1CE80BD8ED66}" srcId="{61457D31-328E-4FA7-80BE-5F20FCBE2A83}" destId="{6A5B2D84-2925-4680-80FD-53C4B4DB356F}" srcOrd="2" destOrd="0" parTransId="{E9AEC444-359B-44B1-97D4-DA44B875C0C7}" sibTransId="{5A617540-D30D-44AA-8CCD-EA731E84341E}"/>
    <dgm:cxn modelId="{40A087F7-13A4-4FB4-A7F1-0A2B5EAD955C}" type="presOf" srcId="{9668E616-62D1-4093-916B-EE546CB35D0F}" destId="{81A251D5-498C-41D4-8201-B8783063A105}" srcOrd="0" destOrd="0" presId="urn:microsoft.com/office/officeart/2005/8/layout/process1"/>
    <dgm:cxn modelId="{B862FE87-67E7-4498-BA78-5B7D58BADAE5}" type="presOf" srcId="{61457D31-328E-4FA7-80BE-5F20FCBE2A83}" destId="{A7C68040-0202-4D18-B468-9C093233691B}" srcOrd="0" destOrd="0" presId="urn:microsoft.com/office/officeart/2005/8/layout/process1"/>
    <dgm:cxn modelId="{99F34C14-1539-4CC7-9169-006B5DFF04C3}" type="presOf" srcId="{4DA7BF73-364B-4DE8-8810-AED6EAAE47B4}" destId="{3F14F5B7-454B-4868-AE83-8EEFE68307F0}" srcOrd="0" destOrd="0" presId="urn:microsoft.com/office/officeart/2005/8/layout/process1"/>
    <dgm:cxn modelId="{220AEAEE-C376-416B-9259-EBB6DDE56D3A}" srcId="{61457D31-328E-4FA7-80BE-5F20FCBE2A83}" destId="{9668E616-62D1-4093-916B-EE546CB35D0F}" srcOrd="3" destOrd="0" parTransId="{A6B73B7E-2EF0-4AA3-85E6-B15AE014DEDF}" sibTransId="{16103A8D-F388-4CE7-8123-6F81C56B2B4C}"/>
    <dgm:cxn modelId="{9856E7F1-3ED0-421B-A4E6-21D6B0D37F4E}" type="presOf" srcId="{5A617540-D30D-44AA-8CCD-EA731E84341E}" destId="{6FB703F7-5EA6-42B3-825C-38ADCCC39CCB}" srcOrd="0" destOrd="0" presId="urn:microsoft.com/office/officeart/2005/8/layout/process1"/>
    <dgm:cxn modelId="{2E196865-8BF7-40C2-97D1-4C82B4A947A6}" type="presOf" srcId="{3AF16611-71E4-40D3-A0FD-9A817FF05931}" destId="{09ED5186-379D-4B24-A774-E67B02B690F5}" srcOrd="0" destOrd="0" presId="urn:microsoft.com/office/officeart/2005/8/layout/process1"/>
    <dgm:cxn modelId="{8E13920D-86BE-4B72-9DF4-826C95533924}" type="presOf" srcId="{91A01CA9-A492-4F9C-9FA2-62A764FD1235}" destId="{C8EA9B5E-C789-435B-8EA3-C2B9D1B8E7CF}" srcOrd="0" destOrd="0" presId="urn:microsoft.com/office/officeart/2005/8/layout/process1"/>
    <dgm:cxn modelId="{52A62933-65CA-413C-B432-FAC866D86C33}" srcId="{61457D31-328E-4FA7-80BE-5F20FCBE2A83}" destId="{C10214E9-C8CC-4AC0-9B05-7829C00ED535}" srcOrd="1" destOrd="0" parTransId="{8A74DE17-C8C9-419C-AC74-65F0891F01B2}" sibTransId="{3AF16611-71E4-40D3-A0FD-9A817FF05931}"/>
    <dgm:cxn modelId="{2412B45C-7500-43BB-B110-005531BA24C0}" type="presOf" srcId="{5A617540-D30D-44AA-8CCD-EA731E84341E}" destId="{6E741D1E-6DD9-4E6C-B27A-704C1BD1741F}" srcOrd="1" destOrd="0" presId="urn:microsoft.com/office/officeart/2005/8/layout/process1"/>
    <dgm:cxn modelId="{7B9EA6FC-8197-45F4-9032-C93CEA21AA8F}" type="presOf" srcId="{3AF16611-71E4-40D3-A0FD-9A817FF05931}" destId="{69BC7713-DD05-4FC3-8299-7A05FCAFE82D}" srcOrd="1" destOrd="0" presId="urn:microsoft.com/office/officeart/2005/8/layout/process1"/>
    <dgm:cxn modelId="{5F4D6490-E0C8-4F8B-B126-37BC60DE752D}" type="presOf" srcId="{6A5B2D84-2925-4680-80FD-53C4B4DB356F}" destId="{9ABAF4A5-05D6-457F-AAB4-1AB64DF83417}" srcOrd="0" destOrd="0" presId="urn:microsoft.com/office/officeart/2005/8/layout/process1"/>
    <dgm:cxn modelId="{544132AA-3790-4D87-A197-B6569178F0BD}" type="presOf" srcId="{C10214E9-C8CC-4AC0-9B05-7829C00ED535}" destId="{0E367073-7F72-47E0-92AB-9FE7579CC57D}" srcOrd="0" destOrd="0" presId="urn:microsoft.com/office/officeart/2005/8/layout/process1"/>
    <dgm:cxn modelId="{44604773-31AE-46CF-96D8-7FFD2ADA2C51}" type="presParOf" srcId="{A7C68040-0202-4D18-B468-9C093233691B}" destId="{C8EA9B5E-C789-435B-8EA3-C2B9D1B8E7CF}" srcOrd="0" destOrd="0" presId="urn:microsoft.com/office/officeart/2005/8/layout/process1"/>
    <dgm:cxn modelId="{232CA3E3-FFEF-491A-BEC2-F0DD42AC06A8}" type="presParOf" srcId="{A7C68040-0202-4D18-B468-9C093233691B}" destId="{3F14F5B7-454B-4868-AE83-8EEFE68307F0}" srcOrd="1" destOrd="0" presId="urn:microsoft.com/office/officeart/2005/8/layout/process1"/>
    <dgm:cxn modelId="{0DB3DD47-889D-4F91-86E8-656FDB21F116}" type="presParOf" srcId="{3F14F5B7-454B-4868-AE83-8EEFE68307F0}" destId="{D55B46F7-A6E1-41B6-ADB1-494396BB47D4}" srcOrd="0" destOrd="0" presId="urn:microsoft.com/office/officeart/2005/8/layout/process1"/>
    <dgm:cxn modelId="{0E848131-8A6C-4AE2-A8DE-7751225FE33D}" type="presParOf" srcId="{A7C68040-0202-4D18-B468-9C093233691B}" destId="{0E367073-7F72-47E0-92AB-9FE7579CC57D}" srcOrd="2" destOrd="0" presId="urn:microsoft.com/office/officeart/2005/8/layout/process1"/>
    <dgm:cxn modelId="{E0F9A517-75E1-4279-8C6B-688FA275F351}" type="presParOf" srcId="{A7C68040-0202-4D18-B468-9C093233691B}" destId="{09ED5186-379D-4B24-A774-E67B02B690F5}" srcOrd="3" destOrd="0" presId="urn:microsoft.com/office/officeart/2005/8/layout/process1"/>
    <dgm:cxn modelId="{405291E0-BC02-4F32-976A-E6A0D22BFC32}" type="presParOf" srcId="{09ED5186-379D-4B24-A774-E67B02B690F5}" destId="{69BC7713-DD05-4FC3-8299-7A05FCAFE82D}" srcOrd="0" destOrd="0" presId="urn:microsoft.com/office/officeart/2005/8/layout/process1"/>
    <dgm:cxn modelId="{54346D7D-E347-458C-A1BD-756285B2D777}" type="presParOf" srcId="{A7C68040-0202-4D18-B468-9C093233691B}" destId="{9ABAF4A5-05D6-457F-AAB4-1AB64DF83417}" srcOrd="4" destOrd="0" presId="urn:microsoft.com/office/officeart/2005/8/layout/process1"/>
    <dgm:cxn modelId="{66CB954A-F87B-459A-A8BB-EE7B5F5CBFBE}" type="presParOf" srcId="{A7C68040-0202-4D18-B468-9C093233691B}" destId="{6FB703F7-5EA6-42B3-825C-38ADCCC39CCB}" srcOrd="5" destOrd="0" presId="urn:microsoft.com/office/officeart/2005/8/layout/process1"/>
    <dgm:cxn modelId="{53F8C21D-3E92-4EBA-969E-D3BBB7C8C210}" type="presParOf" srcId="{6FB703F7-5EA6-42B3-825C-38ADCCC39CCB}" destId="{6E741D1E-6DD9-4E6C-B27A-704C1BD1741F}" srcOrd="0" destOrd="0" presId="urn:microsoft.com/office/officeart/2005/8/layout/process1"/>
    <dgm:cxn modelId="{87704629-B6A8-4D4D-8A65-5CC98F58273D}" type="presParOf" srcId="{A7C68040-0202-4D18-B468-9C093233691B}" destId="{81A251D5-498C-41D4-8201-B8783063A105}" srcOrd="6" destOrd="0" presId="urn:microsoft.com/office/officeart/2005/8/layout/process1"/>
  </dgm:cxnLst>
  <dgm:bg>
    <a:effectLst>
      <a:softEdge rad="127000"/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457D31-328E-4FA7-80BE-5F20FCBE2A83}" type="doc">
      <dgm:prSet loTypeId="urn:microsoft.com/office/officeart/2005/8/layout/process1" loCatId="process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91A01CA9-A492-4F9C-9FA2-62A764FD12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Objectifs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de l’étude</a:t>
          </a:r>
        </a:p>
      </dgm:t>
    </dgm:pt>
    <dgm:pt modelId="{DDC4D8A5-ED13-439E-9FCD-515CCA25C96F}" type="parTrans" cxnId="{532EA2F0-CC61-4405-991E-65FB403645EC}">
      <dgm:prSet/>
      <dgm:spPr/>
      <dgm:t>
        <a:bodyPr/>
        <a:lstStyle/>
        <a:p>
          <a:endParaRPr lang="fr-FR" sz="1000" b="0" i="1">
            <a:latin typeface="+mj-lt"/>
          </a:endParaRPr>
        </a:p>
      </dgm:t>
    </dgm:pt>
    <dgm:pt modelId="{4DA7BF73-364B-4DE8-8810-AED6EAAE47B4}" type="sibTrans" cxnId="{532EA2F0-CC61-4405-991E-65FB403645E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 sz="1000" b="0" i="1">
            <a:latin typeface="+mj-lt"/>
          </a:endParaRPr>
        </a:p>
      </dgm:t>
    </dgm:pt>
    <dgm:pt modelId="{C10214E9-C8CC-4AC0-9B05-7829C00ED5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Méthode </a:t>
          </a:r>
        </a:p>
        <a:p>
          <a:pPr>
            <a:spcAft>
              <a:spcPct val="3500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d’analyse</a:t>
          </a:r>
        </a:p>
      </dgm:t>
    </dgm:pt>
    <dgm:pt modelId="{8A74DE17-C8C9-419C-AC74-65F0891F01B2}" type="parTrans" cxnId="{52A62933-65CA-413C-B432-FAC866D86C33}">
      <dgm:prSet/>
      <dgm:spPr/>
      <dgm:t>
        <a:bodyPr/>
        <a:lstStyle/>
        <a:p>
          <a:endParaRPr lang="fr-FR"/>
        </a:p>
      </dgm:t>
    </dgm:pt>
    <dgm:pt modelId="{3AF16611-71E4-40D3-A0FD-9A817FF05931}" type="sibTrans" cxnId="{52A62933-65CA-413C-B432-FAC866D86C33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6A5B2D84-2925-4680-80FD-53C4B4DB356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9662AB"/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chemeClr val="accent3"/>
              </a:solidFill>
              <a:latin typeface="+mj-lt"/>
            </a:rPr>
            <a:t>Synthèse des calculs 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chemeClr val="accent3"/>
              </a:solidFill>
              <a:latin typeface="+mj-lt"/>
            </a:rPr>
            <a:t>et conclusions</a:t>
          </a:r>
        </a:p>
      </dgm:t>
    </dgm:pt>
    <dgm:pt modelId="{E9AEC444-359B-44B1-97D4-DA44B875C0C7}" type="parTrans" cxnId="{0387CD2D-6C97-4015-B308-1CE80BD8ED66}">
      <dgm:prSet/>
      <dgm:spPr/>
      <dgm:t>
        <a:bodyPr/>
        <a:lstStyle/>
        <a:p>
          <a:endParaRPr lang="fr-FR"/>
        </a:p>
      </dgm:t>
    </dgm:pt>
    <dgm:pt modelId="{5A617540-D30D-44AA-8CCD-EA731E84341E}" type="sibTrans" cxnId="{0387CD2D-6C97-4015-B308-1CE80BD8ED6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9668E616-62D1-4093-916B-EE546CB35D0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Présentation détaillée des calculs</a:t>
          </a:r>
        </a:p>
      </dgm:t>
    </dgm:pt>
    <dgm:pt modelId="{A6B73B7E-2EF0-4AA3-85E6-B15AE014DEDF}" type="parTrans" cxnId="{220AEAEE-C376-416B-9259-EBB6DDE56D3A}">
      <dgm:prSet/>
      <dgm:spPr/>
      <dgm:t>
        <a:bodyPr/>
        <a:lstStyle/>
        <a:p>
          <a:endParaRPr lang="fr-FR"/>
        </a:p>
      </dgm:t>
    </dgm:pt>
    <dgm:pt modelId="{16103A8D-F388-4CE7-8123-6F81C56B2B4C}" type="sibTrans" cxnId="{220AEAEE-C376-416B-9259-EBB6DDE56D3A}">
      <dgm:prSet/>
      <dgm:spPr/>
      <dgm:t>
        <a:bodyPr/>
        <a:lstStyle/>
        <a:p>
          <a:endParaRPr lang="fr-FR"/>
        </a:p>
      </dgm:t>
    </dgm:pt>
    <dgm:pt modelId="{A7C68040-0202-4D18-B468-9C093233691B}" type="pres">
      <dgm:prSet presAssocID="{61457D31-328E-4FA7-80BE-5F20FCBE2A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EA9B5E-C789-435B-8EA3-C2B9D1B8E7CF}" type="pres">
      <dgm:prSet presAssocID="{91A01CA9-A492-4F9C-9FA2-62A764FD1235}" presName="node" presStyleLbl="node1" presStyleIdx="0" presStyleCnt="4" custLinFactNeighborX="-1208" custLinFactNeighborY="59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14F5B7-454B-4868-AE83-8EEFE68307F0}" type="pres">
      <dgm:prSet presAssocID="{4DA7BF73-364B-4DE8-8810-AED6EAAE47B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D55B46F7-A6E1-41B6-ADB1-494396BB47D4}" type="pres">
      <dgm:prSet presAssocID="{4DA7BF73-364B-4DE8-8810-AED6EAAE47B4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0E367073-7F72-47E0-92AB-9FE7579CC57D}" type="pres">
      <dgm:prSet presAssocID="{C10214E9-C8CC-4AC0-9B05-7829C00ED535}" presName="node" presStyleLbl="node1" presStyleIdx="1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ED5186-379D-4B24-A774-E67B02B690F5}" type="pres">
      <dgm:prSet presAssocID="{3AF16611-71E4-40D3-A0FD-9A817FF05931}" presName="sibTrans" presStyleLbl="sibTrans2D1" presStyleIdx="1" presStyleCnt="3"/>
      <dgm:spPr/>
      <dgm:t>
        <a:bodyPr/>
        <a:lstStyle/>
        <a:p>
          <a:endParaRPr lang="fr-FR"/>
        </a:p>
      </dgm:t>
    </dgm:pt>
    <dgm:pt modelId="{69BC7713-DD05-4FC3-8299-7A05FCAFE82D}" type="pres">
      <dgm:prSet presAssocID="{3AF16611-71E4-40D3-A0FD-9A817FF05931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ABAF4A5-05D6-457F-AAB4-1AB64DF83417}" type="pres">
      <dgm:prSet presAssocID="{6A5B2D84-2925-4680-80FD-53C4B4DB356F}" presName="node" presStyleLbl="node1" presStyleIdx="2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703F7-5EA6-42B3-825C-38ADCCC39CCB}" type="pres">
      <dgm:prSet presAssocID="{5A617540-D30D-44AA-8CCD-EA731E84341E}" presName="sibTrans" presStyleLbl="sibTrans2D1" presStyleIdx="2" presStyleCnt="3"/>
      <dgm:spPr/>
      <dgm:t>
        <a:bodyPr/>
        <a:lstStyle/>
        <a:p>
          <a:endParaRPr lang="fr-FR"/>
        </a:p>
      </dgm:t>
    </dgm:pt>
    <dgm:pt modelId="{6E741D1E-6DD9-4E6C-B27A-704C1BD1741F}" type="pres">
      <dgm:prSet presAssocID="{5A617540-D30D-44AA-8CCD-EA731E84341E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1A251D5-498C-41D4-8201-B8783063A105}" type="pres">
      <dgm:prSet presAssocID="{9668E616-62D1-4093-916B-EE546CB35D0F}" presName="node" presStyleLbl="node1" presStyleIdx="3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2EA2F0-CC61-4405-991E-65FB403645EC}" srcId="{61457D31-328E-4FA7-80BE-5F20FCBE2A83}" destId="{91A01CA9-A492-4F9C-9FA2-62A764FD1235}" srcOrd="0" destOrd="0" parTransId="{DDC4D8A5-ED13-439E-9FCD-515CCA25C96F}" sibTransId="{4DA7BF73-364B-4DE8-8810-AED6EAAE47B4}"/>
    <dgm:cxn modelId="{0C602C6B-3456-4259-A8BA-FA7DE498B538}" type="presOf" srcId="{4DA7BF73-364B-4DE8-8810-AED6EAAE47B4}" destId="{D55B46F7-A6E1-41B6-ADB1-494396BB47D4}" srcOrd="1" destOrd="0" presId="urn:microsoft.com/office/officeart/2005/8/layout/process1"/>
    <dgm:cxn modelId="{0387CD2D-6C97-4015-B308-1CE80BD8ED66}" srcId="{61457D31-328E-4FA7-80BE-5F20FCBE2A83}" destId="{6A5B2D84-2925-4680-80FD-53C4B4DB356F}" srcOrd="2" destOrd="0" parTransId="{E9AEC444-359B-44B1-97D4-DA44B875C0C7}" sibTransId="{5A617540-D30D-44AA-8CCD-EA731E84341E}"/>
    <dgm:cxn modelId="{40A087F7-13A4-4FB4-A7F1-0A2B5EAD955C}" type="presOf" srcId="{9668E616-62D1-4093-916B-EE546CB35D0F}" destId="{81A251D5-498C-41D4-8201-B8783063A105}" srcOrd="0" destOrd="0" presId="urn:microsoft.com/office/officeart/2005/8/layout/process1"/>
    <dgm:cxn modelId="{B862FE87-67E7-4498-BA78-5B7D58BADAE5}" type="presOf" srcId="{61457D31-328E-4FA7-80BE-5F20FCBE2A83}" destId="{A7C68040-0202-4D18-B468-9C093233691B}" srcOrd="0" destOrd="0" presId="urn:microsoft.com/office/officeart/2005/8/layout/process1"/>
    <dgm:cxn modelId="{99F34C14-1539-4CC7-9169-006B5DFF04C3}" type="presOf" srcId="{4DA7BF73-364B-4DE8-8810-AED6EAAE47B4}" destId="{3F14F5B7-454B-4868-AE83-8EEFE68307F0}" srcOrd="0" destOrd="0" presId="urn:microsoft.com/office/officeart/2005/8/layout/process1"/>
    <dgm:cxn modelId="{220AEAEE-C376-416B-9259-EBB6DDE56D3A}" srcId="{61457D31-328E-4FA7-80BE-5F20FCBE2A83}" destId="{9668E616-62D1-4093-916B-EE546CB35D0F}" srcOrd="3" destOrd="0" parTransId="{A6B73B7E-2EF0-4AA3-85E6-B15AE014DEDF}" sibTransId="{16103A8D-F388-4CE7-8123-6F81C56B2B4C}"/>
    <dgm:cxn modelId="{9856E7F1-3ED0-421B-A4E6-21D6B0D37F4E}" type="presOf" srcId="{5A617540-D30D-44AA-8CCD-EA731E84341E}" destId="{6FB703F7-5EA6-42B3-825C-38ADCCC39CCB}" srcOrd="0" destOrd="0" presId="urn:microsoft.com/office/officeart/2005/8/layout/process1"/>
    <dgm:cxn modelId="{2E196865-8BF7-40C2-97D1-4C82B4A947A6}" type="presOf" srcId="{3AF16611-71E4-40D3-A0FD-9A817FF05931}" destId="{09ED5186-379D-4B24-A774-E67B02B690F5}" srcOrd="0" destOrd="0" presId="urn:microsoft.com/office/officeart/2005/8/layout/process1"/>
    <dgm:cxn modelId="{8E13920D-86BE-4B72-9DF4-826C95533924}" type="presOf" srcId="{91A01CA9-A492-4F9C-9FA2-62A764FD1235}" destId="{C8EA9B5E-C789-435B-8EA3-C2B9D1B8E7CF}" srcOrd="0" destOrd="0" presId="urn:microsoft.com/office/officeart/2005/8/layout/process1"/>
    <dgm:cxn modelId="{52A62933-65CA-413C-B432-FAC866D86C33}" srcId="{61457D31-328E-4FA7-80BE-5F20FCBE2A83}" destId="{C10214E9-C8CC-4AC0-9B05-7829C00ED535}" srcOrd="1" destOrd="0" parTransId="{8A74DE17-C8C9-419C-AC74-65F0891F01B2}" sibTransId="{3AF16611-71E4-40D3-A0FD-9A817FF05931}"/>
    <dgm:cxn modelId="{2412B45C-7500-43BB-B110-005531BA24C0}" type="presOf" srcId="{5A617540-D30D-44AA-8CCD-EA731E84341E}" destId="{6E741D1E-6DD9-4E6C-B27A-704C1BD1741F}" srcOrd="1" destOrd="0" presId="urn:microsoft.com/office/officeart/2005/8/layout/process1"/>
    <dgm:cxn modelId="{7B9EA6FC-8197-45F4-9032-C93CEA21AA8F}" type="presOf" srcId="{3AF16611-71E4-40D3-A0FD-9A817FF05931}" destId="{69BC7713-DD05-4FC3-8299-7A05FCAFE82D}" srcOrd="1" destOrd="0" presId="urn:microsoft.com/office/officeart/2005/8/layout/process1"/>
    <dgm:cxn modelId="{5F4D6490-E0C8-4F8B-B126-37BC60DE752D}" type="presOf" srcId="{6A5B2D84-2925-4680-80FD-53C4B4DB356F}" destId="{9ABAF4A5-05D6-457F-AAB4-1AB64DF83417}" srcOrd="0" destOrd="0" presId="urn:microsoft.com/office/officeart/2005/8/layout/process1"/>
    <dgm:cxn modelId="{544132AA-3790-4D87-A197-B6569178F0BD}" type="presOf" srcId="{C10214E9-C8CC-4AC0-9B05-7829C00ED535}" destId="{0E367073-7F72-47E0-92AB-9FE7579CC57D}" srcOrd="0" destOrd="0" presId="urn:microsoft.com/office/officeart/2005/8/layout/process1"/>
    <dgm:cxn modelId="{44604773-31AE-46CF-96D8-7FFD2ADA2C51}" type="presParOf" srcId="{A7C68040-0202-4D18-B468-9C093233691B}" destId="{C8EA9B5E-C789-435B-8EA3-C2B9D1B8E7CF}" srcOrd="0" destOrd="0" presId="urn:microsoft.com/office/officeart/2005/8/layout/process1"/>
    <dgm:cxn modelId="{232CA3E3-FFEF-491A-BEC2-F0DD42AC06A8}" type="presParOf" srcId="{A7C68040-0202-4D18-B468-9C093233691B}" destId="{3F14F5B7-454B-4868-AE83-8EEFE68307F0}" srcOrd="1" destOrd="0" presId="urn:microsoft.com/office/officeart/2005/8/layout/process1"/>
    <dgm:cxn modelId="{0DB3DD47-889D-4F91-86E8-656FDB21F116}" type="presParOf" srcId="{3F14F5B7-454B-4868-AE83-8EEFE68307F0}" destId="{D55B46F7-A6E1-41B6-ADB1-494396BB47D4}" srcOrd="0" destOrd="0" presId="urn:microsoft.com/office/officeart/2005/8/layout/process1"/>
    <dgm:cxn modelId="{0E848131-8A6C-4AE2-A8DE-7751225FE33D}" type="presParOf" srcId="{A7C68040-0202-4D18-B468-9C093233691B}" destId="{0E367073-7F72-47E0-92AB-9FE7579CC57D}" srcOrd="2" destOrd="0" presId="urn:microsoft.com/office/officeart/2005/8/layout/process1"/>
    <dgm:cxn modelId="{E0F9A517-75E1-4279-8C6B-688FA275F351}" type="presParOf" srcId="{A7C68040-0202-4D18-B468-9C093233691B}" destId="{09ED5186-379D-4B24-A774-E67B02B690F5}" srcOrd="3" destOrd="0" presId="urn:microsoft.com/office/officeart/2005/8/layout/process1"/>
    <dgm:cxn modelId="{405291E0-BC02-4F32-976A-E6A0D22BFC32}" type="presParOf" srcId="{09ED5186-379D-4B24-A774-E67B02B690F5}" destId="{69BC7713-DD05-4FC3-8299-7A05FCAFE82D}" srcOrd="0" destOrd="0" presId="urn:microsoft.com/office/officeart/2005/8/layout/process1"/>
    <dgm:cxn modelId="{54346D7D-E347-458C-A1BD-756285B2D777}" type="presParOf" srcId="{A7C68040-0202-4D18-B468-9C093233691B}" destId="{9ABAF4A5-05D6-457F-AAB4-1AB64DF83417}" srcOrd="4" destOrd="0" presId="urn:microsoft.com/office/officeart/2005/8/layout/process1"/>
    <dgm:cxn modelId="{66CB954A-F87B-459A-A8BB-EE7B5F5CBFBE}" type="presParOf" srcId="{A7C68040-0202-4D18-B468-9C093233691B}" destId="{6FB703F7-5EA6-42B3-825C-38ADCCC39CCB}" srcOrd="5" destOrd="0" presId="urn:microsoft.com/office/officeart/2005/8/layout/process1"/>
    <dgm:cxn modelId="{53F8C21D-3E92-4EBA-969E-D3BBB7C8C210}" type="presParOf" srcId="{6FB703F7-5EA6-42B3-825C-38ADCCC39CCB}" destId="{6E741D1E-6DD9-4E6C-B27A-704C1BD1741F}" srcOrd="0" destOrd="0" presId="urn:microsoft.com/office/officeart/2005/8/layout/process1"/>
    <dgm:cxn modelId="{87704629-B6A8-4D4D-8A65-5CC98F58273D}" type="presParOf" srcId="{A7C68040-0202-4D18-B468-9C093233691B}" destId="{81A251D5-498C-41D4-8201-B8783063A105}" srcOrd="6" destOrd="0" presId="urn:microsoft.com/office/officeart/2005/8/layout/process1"/>
  </dgm:cxnLst>
  <dgm:bg>
    <a:effectLst>
      <a:softEdge rad="127000"/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457D31-328E-4FA7-80BE-5F20FCBE2A83}" type="doc">
      <dgm:prSet loTypeId="urn:microsoft.com/office/officeart/2005/8/layout/process1" loCatId="process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91A01CA9-A492-4F9C-9FA2-62A764FD12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Objectifs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de l’étude</a:t>
          </a:r>
        </a:p>
      </dgm:t>
    </dgm:pt>
    <dgm:pt modelId="{DDC4D8A5-ED13-439E-9FCD-515CCA25C96F}" type="parTrans" cxnId="{532EA2F0-CC61-4405-991E-65FB403645EC}">
      <dgm:prSet/>
      <dgm:spPr/>
      <dgm:t>
        <a:bodyPr/>
        <a:lstStyle/>
        <a:p>
          <a:endParaRPr lang="fr-FR" sz="1000" b="0" i="1">
            <a:latin typeface="+mj-lt"/>
          </a:endParaRPr>
        </a:p>
      </dgm:t>
    </dgm:pt>
    <dgm:pt modelId="{4DA7BF73-364B-4DE8-8810-AED6EAAE47B4}" type="sibTrans" cxnId="{532EA2F0-CC61-4405-991E-65FB403645EC}">
      <dgm:prSet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 sz="1000" b="0" i="1">
            <a:latin typeface="+mj-lt"/>
          </a:endParaRPr>
        </a:p>
      </dgm:t>
    </dgm:pt>
    <dgm:pt modelId="{C10214E9-C8CC-4AC0-9B05-7829C00ED535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Méthode </a:t>
          </a:r>
        </a:p>
        <a:p>
          <a:pPr>
            <a:spcAft>
              <a:spcPct val="3500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d’analyse</a:t>
          </a:r>
        </a:p>
      </dgm:t>
    </dgm:pt>
    <dgm:pt modelId="{8A74DE17-C8C9-419C-AC74-65F0891F01B2}" type="parTrans" cxnId="{52A62933-65CA-413C-B432-FAC866D86C33}">
      <dgm:prSet/>
      <dgm:spPr/>
      <dgm:t>
        <a:bodyPr/>
        <a:lstStyle/>
        <a:p>
          <a:endParaRPr lang="fr-FR"/>
        </a:p>
      </dgm:t>
    </dgm:pt>
    <dgm:pt modelId="{3AF16611-71E4-40D3-A0FD-9A817FF05931}" type="sibTrans" cxnId="{52A62933-65CA-413C-B432-FAC866D86C33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6A5B2D84-2925-4680-80FD-53C4B4DB356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95000"/>
          </a:schemeClr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>
            <a:spcAft>
              <a:spcPts val="0"/>
            </a:spcAft>
          </a:pPr>
          <a:r>
            <a:rPr lang="fr-FR" sz="1000" b="0" i="1" dirty="0">
              <a:solidFill>
                <a:srgbClr val="935DA9"/>
              </a:solidFill>
              <a:latin typeface="+mj-lt"/>
            </a:rPr>
            <a:t>et conclusions</a:t>
          </a:r>
        </a:p>
      </dgm:t>
    </dgm:pt>
    <dgm:pt modelId="{E9AEC444-359B-44B1-97D4-DA44B875C0C7}" type="parTrans" cxnId="{0387CD2D-6C97-4015-B308-1CE80BD8ED66}">
      <dgm:prSet/>
      <dgm:spPr/>
      <dgm:t>
        <a:bodyPr/>
        <a:lstStyle/>
        <a:p>
          <a:endParaRPr lang="fr-FR"/>
        </a:p>
      </dgm:t>
    </dgm:pt>
    <dgm:pt modelId="{5A617540-D30D-44AA-8CCD-EA731E84341E}" type="sibTrans" cxnId="{0387CD2D-6C97-4015-B308-1CE80BD8ED66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  <a:ln w="6350"/>
      </dgm:spPr>
      <dgm:t>
        <a:bodyPr/>
        <a:lstStyle/>
        <a:p>
          <a:endParaRPr lang="fr-FR"/>
        </a:p>
      </dgm:t>
    </dgm:pt>
    <dgm:pt modelId="{9668E616-62D1-4093-916B-EE546CB35D0F}">
      <dgm:prSet phldrT="[Texte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rgbClr val="9662AB"/>
        </a:solidFill>
        <a:ln w="6350">
          <a:solidFill>
            <a:schemeClr val="bg2">
              <a:lumMod val="40000"/>
              <a:lumOff val="6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fr-FR" sz="1000" b="0" i="1" dirty="0">
              <a:solidFill>
                <a:schemeClr val="accent3"/>
              </a:solidFill>
              <a:latin typeface="+mj-lt"/>
            </a:rPr>
            <a:t>Présentation détaillée des calculs</a:t>
          </a:r>
        </a:p>
      </dgm:t>
    </dgm:pt>
    <dgm:pt modelId="{A6B73B7E-2EF0-4AA3-85E6-B15AE014DEDF}" type="parTrans" cxnId="{220AEAEE-C376-416B-9259-EBB6DDE56D3A}">
      <dgm:prSet/>
      <dgm:spPr/>
      <dgm:t>
        <a:bodyPr/>
        <a:lstStyle/>
        <a:p>
          <a:endParaRPr lang="fr-FR"/>
        </a:p>
      </dgm:t>
    </dgm:pt>
    <dgm:pt modelId="{16103A8D-F388-4CE7-8123-6F81C56B2B4C}" type="sibTrans" cxnId="{220AEAEE-C376-416B-9259-EBB6DDE56D3A}">
      <dgm:prSet/>
      <dgm:spPr/>
      <dgm:t>
        <a:bodyPr/>
        <a:lstStyle/>
        <a:p>
          <a:endParaRPr lang="fr-FR"/>
        </a:p>
      </dgm:t>
    </dgm:pt>
    <dgm:pt modelId="{A7C68040-0202-4D18-B468-9C093233691B}" type="pres">
      <dgm:prSet presAssocID="{61457D31-328E-4FA7-80BE-5F20FCBE2A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8EA9B5E-C789-435B-8EA3-C2B9D1B8E7CF}" type="pres">
      <dgm:prSet presAssocID="{91A01CA9-A492-4F9C-9FA2-62A764FD1235}" presName="node" presStyleLbl="node1" presStyleIdx="0" presStyleCnt="4" custLinFactNeighborX="-1208" custLinFactNeighborY="590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14F5B7-454B-4868-AE83-8EEFE68307F0}" type="pres">
      <dgm:prSet presAssocID="{4DA7BF73-364B-4DE8-8810-AED6EAAE47B4}" presName="sibTrans" presStyleLbl="sibTrans2D1" presStyleIdx="0" presStyleCnt="3"/>
      <dgm:spPr/>
      <dgm:t>
        <a:bodyPr/>
        <a:lstStyle/>
        <a:p>
          <a:endParaRPr lang="fr-FR"/>
        </a:p>
      </dgm:t>
    </dgm:pt>
    <dgm:pt modelId="{D55B46F7-A6E1-41B6-ADB1-494396BB47D4}" type="pres">
      <dgm:prSet presAssocID="{4DA7BF73-364B-4DE8-8810-AED6EAAE47B4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0E367073-7F72-47E0-92AB-9FE7579CC57D}" type="pres">
      <dgm:prSet presAssocID="{C10214E9-C8CC-4AC0-9B05-7829C00ED535}" presName="node" presStyleLbl="node1" presStyleIdx="1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ED5186-379D-4B24-A774-E67B02B690F5}" type="pres">
      <dgm:prSet presAssocID="{3AF16611-71E4-40D3-A0FD-9A817FF05931}" presName="sibTrans" presStyleLbl="sibTrans2D1" presStyleIdx="1" presStyleCnt="3"/>
      <dgm:spPr/>
      <dgm:t>
        <a:bodyPr/>
        <a:lstStyle/>
        <a:p>
          <a:endParaRPr lang="fr-FR"/>
        </a:p>
      </dgm:t>
    </dgm:pt>
    <dgm:pt modelId="{69BC7713-DD05-4FC3-8299-7A05FCAFE82D}" type="pres">
      <dgm:prSet presAssocID="{3AF16611-71E4-40D3-A0FD-9A817FF05931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9ABAF4A5-05D6-457F-AAB4-1AB64DF83417}" type="pres">
      <dgm:prSet presAssocID="{6A5B2D84-2925-4680-80FD-53C4B4DB356F}" presName="node" presStyleLbl="node1" presStyleIdx="2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FB703F7-5EA6-42B3-825C-38ADCCC39CCB}" type="pres">
      <dgm:prSet presAssocID="{5A617540-D30D-44AA-8CCD-EA731E84341E}" presName="sibTrans" presStyleLbl="sibTrans2D1" presStyleIdx="2" presStyleCnt="3"/>
      <dgm:spPr/>
      <dgm:t>
        <a:bodyPr/>
        <a:lstStyle/>
        <a:p>
          <a:endParaRPr lang="fr-FR"/>
        </a:p>
      </dgm:t>
    </dgm:pt>
    <dgm:pt modelId="{6E741D1E-6DD9-4E6C-B27A-704C1BD1741F}" type="pres">
      <dgm:prSet presAssocID="{5A617540-D30D-44AA-8CCD-EA731E84341E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81A251D5-498C-41D4-8201-B8783063A105}" type="pres">
      <dgm:prSet presAssocID="{9668E616-62D1-4093-916B-EE546CB35D0F}" presName="node" presStyleLbl="node1" presStyleIdx="3" presStyleCnt="4" custLinFactNeighborX="-2705" custLinFactNeighborY="20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2EA2F0-CC61-4405-991E-65FB403645EC}" srcId="{61457D31-328E-4FA7-80BE-5F20FCBE2A83}" destId="{91A01CA9-A492-4F9C-9FA2-62A764FD1235}" srcOrd="0" destOrd="0" parTransId="{DDC4D8A5-ED13-439E-9FCD-515CCA25C96F}" sibTransId="{4DA7BF73-364B-4DE8-8810-AED6EAAE47B4}"/>
    <dgm:cxn modelId="{0C602C6B-3456-4259-A8BA-FA7DE498B538}" type="presOf" srcId="{4DA7BF73-364B-4DE8-8810-AED6EAAE47B4}" destId="{D55B46F7-A6E1-41B6-ADB1-494396BB47D4}" srcOrd="1" destOrd="0" presId="urn:microsoft.com/office/officeart/2005/8/layout/process1"/>
    <dgm:cxn modelId="{0387CD2D-6C97-4015-B308-1CE80BD8ED66}" srcId="{61457D31-328E-4FA7-80BE-5F20FCBE2A83}" destId="{6A5B2D84-2925-4680-80FD-53C4B4DB356F}" srcOrd="2" destOrd="0" parTransId="{E9AEC444-359B-44B1-97D4-DA44B875C0C7}" sibTransId="{5A617540-D30D-44AA-8CCD-EA731E84341E}"/>
    <dgm:cxn modelId="{40A087F7-13A4-4FB4-A7F1-0A2B5EAD955C}" type="presOf" srcId="{9668E616-62D1-4093-916B-EE546CB35D0F}" destId="{81A251D5-498C-41D4-8201-B8783063A105}" srcOrd="0" destOrd="0" presId="urn:microsoft.com/office/officeart/2005/8/layout/process1"/>
    <dgm:cxn modelId="{B862FE87-67E7-4498-BA78-5B7D58BADAE5}" type="presOf" srcId="{61457D31-328E-4FA7-80BE-5F20FCBE2A83}" destId="{A7C68040-0202-4D18-B468-9C093233691B}" srcOrd="0" destOrd="0" presId="urn:microsoft.com/office/officeart/2005/8/layout/process1"/>
    <dgm:cxn modelId="{99F34C14-1539-4CC7-9169-006B5DFF04C3}" type="presOf" srcId="{4DA7BF73-364B-4DE8-8810-AED6EAAE47B4}" destId="{3F14F5B7-454B-4868-AE83-8EEFE68307F0}" srcOrd="0" destOrd="0" presId="urn:microsoft.com/office/officeart/2005/8/layout/process1"/>
    <dgm:cxn modelId="{220AEAEE-C376-416B-9259-EBB6DDE56D3A}" srcId="{61457D31-328E-4FA7-80BE-5F20FCBE2A83}" destId="{9668E616-62D1-4093-916B-EE546CB35D0F}" srcOrd="3" destOrd="0" parTransId="{A6B73B7E-2EF0-4AA3-85E6-B15AE014DEDF}" sibTransId="{16103A8D-F388-4CE7-8123-6F81C56B2B4C}"/>
    <dgm:cxn modelId="{9856E7F1-3ED0-421B-A4E6-21D6B0D37F4E}" type="presOf" srcId="{5A617540-D30D-44AA-8CCD-EA731E84341E}" destId="{6FB703F7-5EA6-42B3-825C-38ADCCC39CCB}" srcOrd="0" destOrd="0" presId="urn:microsoft.com/office/officeart/2005/8/layout/process1"/>
    <dgm:cxn modelId="{2E196865-8BF7-40C2-97D1-4C82B4A947A6}" type="presOf" srcId="{3AF16611-71E4-40D3-A0FD-9A817FF05931}" destId="{09ED5186-379D-4B24-A774-E67B02B690F5}" srcOrd="0" destOrd="0" presId="urn:microsoft.com/office/officeart/2005/8/layout/process1"/>
    <dgm:cxn modelId="{8E13920D-86BE-4B72-9DF4-826C95533924}" type="presOf" srcId="{91A01CA9-A492-4F9C-9FA2-62A764FD1235}" destId="{C8EA9B5E-C789-435B-8EA3-C2B9D1B8E7CF}" srcOrd="0" destOrd="0" presId="urn:microsoft.com/office/officeart/2005/8/layout/process1"/>
    <dgm:cxn modelId="{52A62933-65CA-413C-B432-FAC866D86C33}" srcId="{61457D31-328E-4FA7-80BE-5F20FCBE2A83}" destId="{C10214E9-C8CC-4AC0-9B05-7829C00ED535}" srcOrd="1" destOrd="0" parTransId="{8A74DE17-C8C9-419C-AC74-65F0891F01B2}" sibTransId="{3AF16611-71E4-40D3-A0FD-9A817FF05931}"/>
    <dgm:cxn modelId="{2412B45C-7500-43BB-B110-005531BA24C0}" type="presOf" srcId="{5A617540-D30D-44AA-8CCD-EA731E84341E}" destId="{6E741D1E-6DD9-4E6C-B27A-704C1BD1741F}" srcOrd="1" destOrd="0" presId="urn:microsoft.com/office/officeart/2005/8/layout/process1"/>
    <dgm:cxn modelId="{7B9EA6FC-8197-45F4-9032-C93CEA21AA8F}" type="presOf" srcId="{3AF16611-71E4-40D3-A0FD-9A817FF05931}" destId="{69BC7713-DD05-4FC3-8299-7A05FCAFE82D}" srcOrd="1" destOrd="0" presId="urn:microsoft.com/office/officeart/2005/8/layout/process1"/>
    <dgm:cxn modelId="{5F4D6490-E0C8-4F8B-B126-37BC60DE752D}" type="presOf" srcId="{6A5B2D84-2925-4680-80FD-53C4B4DB356F}" destId="{9ABAF4A5-05D6-457F-AAB4-1AB64DF83417}" srcOrd="0" destOrd="0" presId="urn:microsoft.com/office/officeart/2005/8/layout/process1"/>
    <dgm:cxn modelId="{544132AA-3790-4D87-A197-B6569178F0BD}" type="presOf" srcId="{C10214E9-C8CC-4AC0-9B05-7829C00ED535}" destId="{0E367073-7F72-47E0-92AB-9FE7579CC57D}" srcOrd="0" destOrd="0" presId="urn:microsoft.com/office/officeart/2005/8/layout/process1"/>
    <dgm:cxn modelId="{44604773-31AE-46CF-96D8-7FFD2ADA2C51}" type="presParOf" srcId="{A7C68040-0202-4D18-B468-9C093233691B}" destId="{C8EA9B5E-C789-435B-8EA3-C2B9D1B8E7CF}" srcOrd="0" destOrd="0" presId="urn:microsoft.com/office/officeart/2005/8/layout/process1"/>
    <dgm:cxn modelId="{232CA3E3-FFEF-491A-BEC2-F0DD42AC06A8}" type="presParOf" srcId="{A7C68040-0202-4D18-B468-9C093233691B}" destId="{3F14F5B7-454B-4868-AE83-8EEFE68307F0}" srcOrd="1" destOrd="0" presId="urn:microsoft.com/office/officeart/2005/8/layout/process1"/>
    <dgm:cxn modelId="{0DB3DD47-889D-4F91-86E8-656FDB21F116}" type="presParOf" srcId="{3F14F5B7-454B-4868-AE83-8EEFE68307F0}" destId="{D55B46F7-A6E1-41B6-ADB1-494396BB47D4}" srcOrd="0" destOrd="0" presId="urn:microsoft.com/office/officeart/2005/8/layout/process1"/>
    <dgm:cxn modelId="{0E848131-8A6C-4AE2-A8DE-7751225FE33D}" type="presParOf" srcId="{A7C68040-0202-4D18-B468-9C093233691B}" destId="{0E367073-7F72-47E0-92AB-9FE7579CC57D}" srcOrd="2" destOrd="0" presId="urn:microsoft.com/office/officeart/2005/8/layout/process1"/>
    <dgm:cxn modelId="{E0F9A517-75E1-4279-8C6B-688FA275F351}" type="presParOf" srcId="{A7C68040-0202-4D18-B468-9C093233691B}" destId="{09ED5186-379D-4B24-A774-E67B02B690F5}" srcOrd="3" destOrd="0" presId="urn:microsoft.com/office/officeart/2005/8/layout/process1"/>
    <dgm:cxn modelId="{405291E0-BC02-4F32-976A-E6A0D22BFC32}" type="presParOf" srcId="{09ED5186-379D-4B24-A774-E67B02B690F5}" destId="{69BC7713-DD05-4FC3-8299-7A05FCAFE82D}" srcOrd="0" destOrd="0" presId="urn:microsoft.com/office/officeart/2005/8/layout/process1"/>
    <dgm:cxn modelId="{54346D7D-E347-458C-A1BD-756285B2D777}" type="presParOf" srcId="{A7C68040-0202-4D18-B468-9C093233691B}" destId="{9ABAF4A5-05D6-457F-AAB4-1AB64DF83417}" srcOrd="4" destOrd="0" presId="urn:microsoft.com/office/officeart/2005/8/layout/process1"/>
    <dgm:cxn modelId="{66CB954A-F87B-459A-A8BB-EE7B5F5CBFBE}" type="presParOf" srcId="{A7C68040-0202-4D18-B468-9C093233691B}" destId="{6FB703F7-5EA6-42B3-825C-38ADCCC39CCB}" srcOrd="5" destOrd="0" presId="urn:microsoft.com/office/officeart/2005/8/layout/process1"/>
    <dgm:cxn modelId="{53F8C21D-3E92-4EBA-969E-D3BBB7C8C210}" type="presParOf" srcId="{6FB703F7-5EA6-42B3-825C-38ADCCC39CCB}" destId="{6E741D1E-6DD9-4E6C-B27A-704C1BD1741F}" srcOrd="0" destOrd="0" presId="urn:microsoft.com/office/officeart/2005/8/layout/process1"/>
    <dgm:cxn modelId="{87704629-B6A8-4D4D-8A65-5CC98F58273D}" type="presParOf" srcId="{A7C68040-0202-4D18-B468-9C093233691B}" destId="{81A251D5-498C-41D4-8201-B8783063A105}" srcOrd="6" destOrd="0" presId="urn:microsoft.com/office/officeart/2005/8/layout/process1"/>
  </dgm:cxnLst>
  <dgm:bg>
    <a:effectLst>
      <a:softEdge rad="127000"/>
    </a:effectLst>
  </dgm:bg>
  <dgm:whole>
    <a:effectLst/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EA9B5E-C789-435B-8EA3-C2B9D1B8E7CF}">
      <dsp:nvSpPr>
        <dsp:cNvPr id="0" name=""/>
        <dsp:cNvSpPr/>
      </dsp:nvSpPr>
      <dsp:spPr>
        <a:xfrm>
          <a:off x="0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Objectifs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de l’étude</a:t>
          </a:r>
        </a:p>
      </dsp:txBody>
      <dsp:txXfrm>
        <a:off x="0" y="0"/>
        <a:ext cx="1708476" cy="360041"/>
      </dsp:txXfrm>
    </dsp:sp>
    <dsp:sp modelId="{3F14F5B7-454B-4868-AE83-8EEFE68307F0}">
      <dsp:nvSpPr>
        <dsp:cNvPr id="0" name=""/>
        <dsp:cNvSpPr/>
      </dsp:nvSpPr>
      <dsp:spPr>
        <a:xfrm>
          <a:off x="1876765" y="0"/>
          <a:ext cx="356773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0" i="1" kern="1200">
            <a:latin typeface="+mj-lt"/>
          </a:endParaRPr>
        </a:p>
      </dsp:txBody>
      <dsp:txXfrm>
        <a:off x="1876765" y="0"/>
        <a:ext cx="356773" cy="360041"/>
      </dsp:txXfrm>
    </dsp:sp>
    <dsp:sp modelId="{0E367073-7F72-47E0-92AB-9FE7579CC57D}">
      <dsp:nvSpPr>
        <dsp:cNvPr id="0" name=""/>
        <dsp:cNvSpPr/>
      </dsp:nvSpPr>
      <dsp:spPr>
        <a:xfrm>
          <a:off x="2381634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Méthode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d’analyse</a:t>
          </a:r>
        </a:p>
      </dsp:txBody>
      <dsp:txXfrm>
        <a:off x="2381634" y="0"/>
        <a:ext cx="1708476" cy="360041"/>
      </dsp:txXfrm>
    </dsp:sp>
    <dsp:sp modelId="{09ED5186-379D-4B24-A774-E67B02B690F5}">
      <dsp:nvSpPr>
        <dsp:cNvPr id="0" name=""/>
        <dsp:cNvSpPr/>
      </dsp:nvSpPr>
      <dsp:spPr>
        <a:xfrm>
          <a:off x="4260958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4260958" y="0"/>
        <a:ext cx="362196" cy="360041"/>
      </dsp:txXfrm>
    </dsp:sp>
    <dsp:sp modelId="{9ABAF4A5-05D6-457F-AAB4-1AB64DF83417}">
      <dsp:nvSpPr>
        <dsp:cNvPr id="0" name=""/>
        <dsp:cNvSpPr/>
      </dsp:nvSpPr>
      <dsp:spPr>
        <a:xfrm>
          <a:off x="4773501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et conclusions</a:t>
          </a:r>
        </a:p>
      </dsp:txBody>
      <dsp:txXfrm>
        <a:off x="4773501" y="0"/>
        <a:ext cx="1708476" cy="360041"/>
      </dsp:txXfrm>
    </dsp:sp>
    <dsp:sp modelId="{6FB703F7-5EA6-42B3-825C-38ADCCC39CCB}">
      <dsp:nvSpPr>
        <dsp:cNvPr id="0" name=""/>
        <dsp:cNvSpPr/>
      </dsp:nvSpPr>
      <dsp:spPr>
        <a:xfrm>
          <a:off x="6652824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6652824" y="0"/>
        <a:ext cx="362196" cy="360041"/>
      </dsp:txXfrm>
    </dsp:sp>
    <dsp:sp modelId="{81A251D5-498C-41D4-8201-B8783063A105}">
      <dsp:nvSpPr>
        <dsp:cNvPr id="0" name=""/>
        <dsp:cNvSpPr/>
      </dsp:nvSpPr>
      <dsp:spPr>
        <a:xfrm>
          <a:off x="7165367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Présentation détaillée des calculs</a:t>
          </a:r>
        </a:p>
      </dsp:txBody>
      <dsp:txXfrm>
        <a:off x="7165367" y="0"/>
        <a:ext cx="1708476" cy="36004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EA9B5E-C789-435B-8EA3-C2B9D1B8E7CF}">
      <dsp:nvSpPr>
        <dsp:cNvPr id="0" name=""/>
        <dsp:cNvSpPr/>
      </dsp:nvSpPr>
      <dsp:spPr>
        <a:xfrm>
          <a:off x="0" y="0"/>
          <a:ext cx="1708476" cy="360041"/>
        </a:xfrm>
        <a:prstGeom prst="roundRect">
          <a:avLst>
            <a:gd name="adj" fmla="val 10000"/>
          </a:avLst>
        </a:prstGeom>
        <a:solidFill>
          <a:srgbClr val="9662AB"/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chemeClr val="accent3"/>
              </a:solidFill>
              <a:latin typeface="+mj-lt"/>
            </a:rPr>
            <a:t>Objectifs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chemeClr val="accent3"/>
              </a:solidFill>
              <a:latin typeface="+mj-lt"/>
            </a:rPr>
            <a:t>de l’étude</a:t>
          </a:r>
        </a:p>
      </dsp:txBody>
      <dsp:txXfrm>
        <a:off x="0" y="0"/>
        <a:ext cx="1708476" cy="360041"/>
      </dsp:txXfrm>
    </dsp:sp>
    <dsp:sp modelId="{3F14F5B7-454B-4868-AE83-8EEFE68307F0}">
      <dsp:nvSpPr>
        <dsp:cNvPr id="0" name=""/>
        <dsp:cNvSpPr/>
      </dsp:nvSpPr>
      <dsp:spPr>
        <a:xfrm>
          <a:off x="1876765" y="0"/>
          <a:ext cx="356773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0" i="1" kern="1200">
            <a:latin typeface="+mj-lt"/>
          </a:endParaRPr>
        </a:p>
      </dsp:txBody>
      <dsp:txXfrm>
        <a:off x="1876765" y="0"/>
        <a:ext cx="356773" cy="360041"/>
      </dsp:txXfrm>
    </dsp:sp>
    <dsp:sp modelId="{0E367073-7F72-47E0-92AB-9FE7579CC57D}">
      <dsp:nvSpPr>
        <dsp:cNvPr id="0" name=""/>
        <dsp:cNvSpPr/>
      </dsp:nvSpPr>
      <dsp:spPr>
        <a:xfrm>
          <a:off x="2381634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Méthode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d’analyse</a:t>
          </a:r>
        </a:p>
      </dsp:txBody>
      <dsp:txXfrm>
        <a:off x="2381634" y="0"/>
        <a:ext cx="1708476" cy="360041"/>
      </dsp:txXfrm>
    </dsp:sp>
    <dsp:sp modelId="{09ED5186-379D-4B24-A774-E67B02B690F5}">
      <dsp:nvSpPr>
        <dsp:cNvPr id="0" name=""/>
        <dsp:cNvSpPr/>
      </dsp:nvSpPr>
      <dsp:spPr>
        <a:xfrm>
          <a:off x="4260958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4260958" y="0"/>
        <a:ext cx="362196" cy="360041"/>
      </dsp:txXfrm>
    </dsp:sp>
    <dsp:sp modelId="{9ABAF4A5-05D6-457F-AAB4-1AB64DF83417}">
      <dsp:nvSpPr>
        <dsp:cNvPr id="0" name=""/>
        <dsp:cNvSpPr/>
      </dsp:nvSpPr>
      <dsp:spPr>
        <a:xfrm>
          <a:off x="4773501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et conclusions</a:t>
          </a:r>
        </a:p>
      </dsp:txBody>
      <dsp:txXfrm>
        <a:off x="4773501" y="0"/>
        <a:ext cx="1708476" cy="360041"/>
      </dsp:txXfrm>
    </dsp:sp>
    <dsp:sp modelId="{6FB703F7-5EA6-42B3-825C-38ADCCC39CCB}">
      <dsp:nvSpPr>
        <dsp:cNvPr id="0" name=""/>
        <dsp:cNvSpPr/>
      </dsp:nvSpPr>
      <dsp:spPr>
        <a:xfrm>
          <a:off x="6652824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6652824" y="0"/>
        <a:ext cx="362196" cy="360041"/>
      </dsp:txXfrm>
    </dsp:sp>
    <dsp:sp modelId="{81A251D5-498C-41D4-8201-B8783063A105}">
      <dsp:nvSpPr>
        <dsp:cNvPr id="0" name=""/>
        <dsp:cNvSpPr/>
      </dsp:nvSpPr>
      <dsp:spPr>
        <a:xfrm>
          <a:off x="7165367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Présentation détaillée des calculs</a:t>
          </a:r>
        </a:p>
      </dsp:txBody>
      <dsp:txXfrm>
        <a:off x="7165367" y="0"/>
        <a:ext cx="1708476" cy="3600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EA9B5E-C789-435B-8EA3-C2B9D1B8E7CF}">
      <dsp:nvSpPr>
        <dsp:cNvPr id="0" name=""/>
        <dsp:cNvSpPr/>
      </dsp:nvSpPr>
      <dsp:spPr>
        <a:xfrm>
          <a:off x="0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Objectifs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de l’étude</a:t>
          </a:r>
        </a:p>
      </dsp:txBody>
      <dsp:txXfrm>
        <a:off x="0" y="0"/>
        <a:ext cx="1708476" cy="360041"/>
      </dsp:txXfrm>
    </dsp:sp>
    <dsp:sp modelId="{3F14F5B7-454B-4868-AE83-8EEFE68307F0}">
      <dsp:nvSpPr>
        <dsp:cNvPr id="0" name=""/>
        <dsp:cNvSpPr/>
      </dsp:nvSpPr>
      <dsp:spPr>
        <a:xfrm>
          <a:off x="1876765" y="0"/>
          <a:ext cx="356773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0" i="1" kern="1200">
            <a:latin typeface="+mj-lt"/>
          </a:endParaRPr>
        </a:p>
      </dsp:txBody>
      <dsp:txXfrm>
        <a:off x="1876765" y="0"/>
        <a:ext cx="356773" cy="360041"/>
      </dsp:txXfrm>
    </dsp:sp>
    <dsp:sp modelId="{0E367073-7F72-47E0-92AB-9FE7579CC57D}">
      <dsp:nvSpPr>
        <dsp:cNvPr id="0" name=""/>
        <dsp:cNvSpPr/>
      </dsp:nvSpPr>
      <dsp:spPr>
        <a:xfrm>
          <a:off x="2381634" y="0"/>
          <a:ext cx="1708476" cy="360041"/>
        </a:xfrm>
        <a:prstGeom prst="roundRect">
          <a:avLst>
            <a:gd name="adj" fmla="val 10000"/>
          </a:avLst>
        </a:prstGeom>
        <a:solidFill>
          <a:srgbClr val="9662AB"/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chemeClr val="accent3"/>
              </a:solidFill>
              <a:latin typeface="+mj-lt"/>
            </a:rPr>
            <a:t>Méthode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i="1" kern="1200" dirty="0">
              <a:solidFill>
                <a:schemeClr val="accent3"/>
              </a:solidFill>
              <a:latin typeface="+mj-lt"/>
            </a:rPr>
            <a:t>d’analyse</a:t>
          </a:r>
        </a:p>
      </dsp:txBody>
      <dsp:txXfrm>
        <a:off x="2381634" y="0"/>
        <a:ext cx="1708476" cy="360041"/>
      </dsp:txXfrm>
    </dsp:sp>
    <dsp:sp modelId="{09ED5186-379D-4B24-A774-E67B02B690F5}">
      <dsp:nvSpPr>
        <dsp:cNvPr id="0" name=""/>
        <dsp:cNvSpPr/>
      </dsp:nvSpPr>
      <dsp:spPr>
        <a:xfrm>
          <a:off x="4260958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4260958" y="0"/>
        <a:ext cx="362196" cy="360041"/>
      </dsp:txXfrm>
    </dsp:sp>
    <dsp:sp modelId="{9ABAF4A5-05D6-457F-AAB4-1AB64DF83417}">
      <dsp:nvSpPr>
        <dsp:cNvPr id="0" name=""/>
        <dsp:cNvSpPr/>
      </dsp:nvSpPr>
      <dsp:spPr>
        <a:xfrm>
          <a:off x="4773501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et conclusions</a:t>
          </a:r>
        </a:p>
      </dsp:txBody>
      <dsp:txXfrm>
        <a:off x="4773501" y="0"/>
        <a:ext cx="1708476" cy="360041"/>
      </dsp:txXfrm>
    </dsp:sp>
    <dsp:sp modelId="{6FB703F7-5EA6-42B3-825C-38ADCCC39CCB}">
      <dsp:nvSpPr>
        <dsp:cNvPr id="0" name=""/>
        <dsp:cNvSpPr/>
      </dsp:nvSpPr>
      <dsp:spPr>
        <a:xfrm>
          <a:off x="6652824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6652824" y="0"/>
        <a:ext cx="362196" cy="360041"/>
      </dsp:txXfrm>
    </dsp:sp>
    <dsp:sp modelId="{81A251D5-498C-41D4-8201-B8783063A105}">
      <dsp:nvSpPr>
        <dsp:cNvPr id="0" name=""/>
        <dsp:cNvSpPr/>
      </dsp:nvSpPr>
      <dsp:spPr>
        <a:xfrm>
          <a:off x="7165367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Présentation détaillée des calculs</a:t>
          </a:r>
        </a:p>
      </dsp:txBody>
      <dsp:txXfrm>
        <a:off x="7165367" y="0"/>
        <a:ext cx="1708476" cy="36004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EA9B5E-C789-435B-8EA3-C2B9D1B8E7CF}">
      <dsp:nvSpPr>
        <dsp:cNvPr id="0" name=""/>
        <dsp:cNvSpPr/>
      </dsp:nvSpPr>
      <dsp:spPr>
        <a:xfrm>
          <a:off x="0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Objectifs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de l’étude</a:t>
          </a:r>
        </a:p>
      </dsp:txBody>
      <dsp:txXfrm>
        <a:off x="0" y="0"/>
        <a:ext cx="1708476" cy="360041"/>
      </dsp:txXfrm>
    </dsp:sp>
    <dsp:sp modelId="{3F14F5B7-454B-4868-AE83-8EEFE68307F0}">
      <dsp:nvSpPr>
        <dsp:cNvPr id="0" name=""/>
        <dsp:cNvSpPr/>
      </dsp:nvSpPr>
      <dsp:spPr>
        <a:xfrm>
          <a:off x="1876765" y="0"/>
          <a:ext cx="356773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0" i="1" kern="1200">
            <a:latin typeface="+mj-lt"/>
          </a:endParaRPr>
        </a:p>
      </dsp:txBody>
      <dsp:txXfrm>
        <a:off x="1876765" y="0"/>
        <a:ext cx="356773" cy="360041"/>
      </dsp:txXfrm>
    </dsp:sp>
    <dsp:sp modelId="{0E367073-7F72-47E0-92AB-9FE7579CC57D}">
      <dsp:nvSpPr>
        <dsp:cNvPr id="0" name=""/>
        <dsp:cNvSpPr/>
      </dsp:nvSpPr>
      <dsp:spPr>
        <a:xfrm>
          <a:off x="2381634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Méthode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d’analyse</a:t>
          </a:r>
        </a:p>
      </dsp:txBody>
      <dsp:txXfrm>
        <a:off x="2381634" y="0"/>
        <a:ext cx="1708476" cy="360041"/>
      </dsp:txXfrm>
    </dsp:sp>
    <dsp:sp modelId="{09ED5186-379D-4B24-A774-E67B02B690F5}">
      <dsp:nvSpPr>
        <dsp:cNvPr id="0" name=""/>
        <dsp:cNvSpPr/>
      </dsp:nvSpPr>
      <dsp:spPr>
        <a:xfrm>
          <a:off x="4260958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4260958" y="0"/>
        <a:ext cx="362196" cy="360041"/>
      </dsp:txXfrm>
    </dsp:sp>
    <dsp:sp modelId="{9ABAF4A5-05D6-457F-AAB4-1AB64DF83417}">
      <dsp:nvSpPr>
        <dsp:cNvPr id="0" name=""/>
        <dsp:cNvSpPr/>
      </dsp:nvSpPr>
      <dsp:spPr>
        <a:xfrm>
          <a:off x="4773501" y="0"/>
          <a:ext cx="1708476" cy="360041"/>
        </a:xfrm>
        <a:prstGeom prst="roundRect">
          <a:avLst>
            <a:gd name="adj" fmla="val 10000"/>
          </a:avLst>
        </a:prstGeom>
        <a:solidFill>
          <a:srgbClr val="9662AB"/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chemeClr val="accent3"/>
              </a:solidFill>
              <a:latin typeface="+mj-lt"/>
            </a:rPr>
            <a:t>Synthèse des calculs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chemeClr val="accent3"/>
              </a:solidFill>
              <a:latin typeface="+mj-lt"/>
            </a:rPr>
            <a:t>et conclusions</a:t>
          </a:r>
        </a:p>
      </dsp:txBody>
      <dsp:txXfrm>
        <a:off x="4773501" y="0"/>
        <a:ext cx="1708476" cy="360041"/>
      </dsp:txXfrm>
    </dsp:sp>
    <dsp:sp modelId="{6FB703F7-5EA6-42B3-825C-38ADCCC39CCB}">
      <dsp:nvSpPr>
        <dsp:cNvPr id="0" name=""/>
        <dsp:cNvSpPr/>
      </dsp:nvSpPr>
      <dsp:spPr>
        <a:xfrm>
          <a:off x="6652824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6652824" y="0"/>
        <a:ext cx="362196" cy="360041"/>
      </dsp:txXfrm>
    </dsp:sp>
    <dsp:sp modelId="{81A251D5-498C-41D4-8201-B8783063A105}">
      <dsp:nvSpPr>
        <dsp:cNvPr id="0" name=""/>
        <dsp:cNvSpPr/>
      </dsp:nvSpPr>
      <dsp:spPr>
        <a:xfrm>
          <a:off x="7165367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Présentation détaillée des calculs</a:t>
          </a:r>
        </a:p>
      </dsp:txBody>
      <dsp:txXfrm>
        <a:off x="7165367" y="0"/>
        <a:ext cx="1708476" cy="36004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8EA9B5E-C789-435B-8EA3-C2B9D1B8E7CF}">
      <dsp:nvSpPr>
        <dsp:cNvPr id="0" name=""/>
        <dsp:cNvSpPr/>
      </dsp:nvSpPr>
      <dsp:spPr>
        <a:xfrm>
          <a:off x="0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Objectifs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de l’étude</a:t>
          </a:r>
        </a:p>
      </dsp:txBody>
      <dsp:txXfrm>
        <a:off x="0" y="0"/>
        <a:ext cx="1708476" cy="360041"/>
      </dsp:txXfrm>
    </dsp:sp>
    <dsp:sp modelId="{3F14F5B7-454B-4868-AE83-8EEFE68307F0}">
      <dsp:nvSpPr>
        <dsp:cNvPr id="0" name=""/>
        <dsp:cNvSpPr/>
      </dsp:nvSpPr>
      <dsp:spPr>
        <a:xfrm>
          <a:off x="1876765" y="0"/>
          <a:ext cx="356773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b="0" i="1" kern="1200">
            <a:latin typeface="+mj-lt"/>
          </a:endParaRPr>
        </a:p>
      </dsp:txBody>
      <dsp:txXfrm>
        <a:off x="1876765" y="0"/>
        <a:ext cx="356773" cy="360041"/>
      </dsp:txXfrm>
    </dsp:sp>
    <dsp:sp modelId="{0E367073-7F72-47E0-92AB-9FE7579CC57D}">
      <dsp:nvSpPr>
        <dsp:cNvPr id="0" name=""/>
        <dsp:cNvSpPr/>
      </dsp:nvSpPr>
      <dsp:spPr>
        <a:xfrm>
          <a:off x="2381634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Méthode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d’analyse</a:t>
          </a:r>
        </a:p>
      </dsp:txBody>
      <dsp:txXfrm>
        <a:off x="2381634" y="0"/>
        <a:ext cx="1708476" cy="360041"/>
      </dsp:txXfrm>
    </dsp:sp>
    <dsp:sp modelId="{09ED5186-379D-4B24-A774-E67B02B690F5}">
      <dsp:nvSpPr>
        <dsp:cNvPr id="0" name=""/>
        <dsp:cNvSpPr/>
      </dsp:nvSpPr>
      <dsp:spPr>
        <a:xfrm>
          <a:off x="4260958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4260958" y="0"/>
        <a:ext cx="362196" cy="360041"/>
      </dsp:txXfrm>
    </dsp:sp>
    <dsp:sp modelId="{9ABAF4A5-05D6-457F-AAB4-1AB64DF83417}">
      <dsp:nvSpPr>
        <dsp:cNvPr id="0" name=""/>
        <dsp:cNvSpPr/>
      </dsp:nvSpPr>
      <dsp:spPr>
        <a:xfrm>
          <a:off x="4773501" y="0"/>
          <a:ext cx="1708476" cy="360041"/>
        </a:xfrm>
        <a:prstGeom prst="roundRect">
          <a:avLst>
            <a:gd name="adj" fmla="val 10000"/>
          </a:avLst>
        </a:prstGeom>
        <a:solidFill>
          <a:schemeClr val="accent3">
            <a:lumMod val="95000"/>
          </a:schemeClr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Synthèse des calculs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rgbClr val="935DA9"/>
              </a:solidFill>
              <a:latin typeface="+mj-lt"/>
            </a:rPr>
            <a:t>et conclusions</a:t>
          </a:r>
        </a:p>
      </dsp:txBody>
      <dsp:txXfrm>
        <a:off x="4773501" y="0"/>
        <a:ext cx="1708476" cy="360041"/>
      </dsp:txXfrm>
    </dsp:sp>
    <dsp:sp modelId="{6FB703F7-5EA6-42B3-825C-38ADCCC39CCB}">
      <dsp:nvSpPr>
        <dsp:cNvPr id="0" name=""/>
        <dsp:cNvSpPr/>
      </dsp:nvSpPr>
      <dsp:spPr>
        <a:xfrm>
          <a:off x="6652824" y="0"/>
          <a:ext cx="362196" cy="3600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lumMod val="75000"/>
          </a:schemeClr>
        </a:solidFill>
        <a:ln w="6350" cap="flat" cmpd="sng" algn="ctr">
          <a:solidFill>
            <a:schemeClr val="accent3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80000"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/>
        </a:p>
      </dsp:txBody>
      <dsp:txXfrm>
        <a:off x="6652824" y="0"/>
        <a:ext cx="362196" cy="360041"/>
      </dsp:txXfrm>
    </dsp:sp>
    <dsp:sp modelId="{81A251D5-498C-41D4-8201-B8783063A105}">
      <dsp:nvSpPr>
        <dsp:cNvPr id="0" name=""/>
        <dsp:cNvSpPr/>
      </dsp:nvSpPr>
      <dsp:spPr>
        <a:xfrm>
          <a:off x="7165367" y="0"/>
          <a:ext cx="1708476" cy="360041"/>
        </a:xfrm>
        <a:prstGeom prst="roundRect">
          <a:avLst>
            <a:gd name="adj" fmla="val 10000"/>
          </a:avLst>
        </a:prstGeom>
        <a:solidFill>
          <a:srgbClr val="9662AB"/>
        </a:solidFill>
        <a:ln w="6350" cap="flat" cmpd="sng" algn="ctr">
          <a:solidFill>
            <a:schemeClr val="bg2">
              <a:lumMod val="40000"/>
              <a:lumOff val="6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sz="1000" b="0" i="1" kern="1200" dirty="0">
              <a:solidFill>
                <a:schemeClr val="accent3"/>
              </a:solidFill>
              <a:latin typeface="+mj-lt"/>
            </a:rPr>
            <a:t>Présentation détaillée des calculs</a:t>
          </a:r>
        </a:p>
      </dsp:txBody>
      <dsp:txXfrm>
        <a:off x="7165367" y="0"/>
        <a:ext cx="1708476" cy="3600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30A89-8AA8-4F58-849F-58842C5F58C2}" type="datetimeFigureOut">
              <a:rPr lang="fr-FR" smtClean="0"/>
              <a:pPr/>
              <a:t>09/02/2018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9A8AF-FAF0-4C86-B687-2859E87A2B4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13745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6" descr="C:\Users\Laurent\Desktop\bgTop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0" y="-3969"/>
            <a:ext cx="9144000" cy="762000"/>
          </a:xfrm>
          <a:prstGeom prst="rect">
            <a:avLst/>
          </a:prstGeom>
          <a:noFill/>
          <a:ln>
            <a:noFill/>
          </a:ln>
          <a:effectLst>
            <a:reflection blurRad="6350" stA="52000" endA="300" endPos="35000" dir="5400000" sy="-100000" algn="bl" rotWithShape="0"/>
          </a:effectLst>
          <a:extLst/>
        </p:spPr>
      </p:pic>
      <p:pic>
        <p:nvPicPr>
          <p:cNvPr id="4" name="Logo" descr="C:\Développement\Site\Img\logos\banner_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-12700"/>
            <a:ext cx="1295400" cy="77787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  <a:extLst/>
        </p:spPr>
      </p:pic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7467600" y="6629400"/>
            <a:ext cx="1524000" cy="2286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P</a:t>
            </a:r>
            <a:r>
              <a:rPr lang="fr-FR" altLang="ja-JP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ôle </a:t>
            </a: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Les Missions de Demain</a:t>
            </a:r>
            <a:endParaRPr lang="fr-FR" sz="1000" dirty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pic>
        <p:nvPicPr>
          <p:cNvPr id="6" name="Image 5" descr="C:\Users\Laurent\Desktop\testbg.jpg"/>
          <p:cNvPicPr>
            <a:picLocks noChangeAspect="1" noChangeArrowheads="1"/>
          </p:cNvPicPr>
          <p:nvPr userDrawn="1"/>
        </p:nvPicPr>
        <p:blipFill>
          <a:blip r:embed="rId4" cstate="print">
            <a:extLst/>
          </a:blip>
          <a:srcRect/>
          <a:stretch>
            <a:fillRect/>
          </a:stretch>
        </p:blipFill>
        <p:spPr bwMode="auto">
          <a:xfrm>
            <a:off x="26441" y="6021288"/>
            <a:ext cx="9144000" cy="836712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extLst/>
        </p:spPr>
      </p:pic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57164" y="1042450"/>
            <a:ext cx="7128792" cy="1470025"/>
          </a:xfrm>
        </p:spPr>
        <p:txBody>
          <a:bodyPr/>
          <a:lstStyle>
            <a:lvl1pPr algn="l">
              <a:buFontTx/>
              <a:buNone/>
              <a:defRPr sz="3200" b="1">
                <a:solidFill>
                  <a:srgbClr val="9662AB"/>
                </a:solidFill>
              </a:defRPr>
            </a:lvl1pPr>
          </a:lstStyle>
          <a:p>
            <a:pPr lvl="0"/>
            <a:r>
              <a:rPr lang="fr-FR" noProof="0" dirty="0"/>
              <a:t>Modifiez le style du titre</a:t>
            </a: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899592" y="256347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9662AB"/>
                </a:solidFill>
              </a:rPr>
              <a:t>Réalisée par :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0"/>
          </p:nvPr>
        </p:nvSpPr>
        <p:spPr>
          <a:xfrm>
            <a:off x="957263" y="3141663"/>
            <a:ext cx="7070725" cy="1727200"/>
          </a:xfrm>
        </p:spPr>
        <p:txBody>
          <a:bodyPr/>
          <a:lstStyle>
            <a:lvl1pPr>
              <a:defRPr>
                <a:solidFill>
                  <a:srgbClr val="9662AB"/>
                </a:solidFill>
              </a:defRPr>
            </a:lvl1pPr>
          </a:lstStyle>
          <a:p>
            <a:pPr lvl="0"/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85960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8717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107504" y="1557338"/>
            <a:ext cx="8857109" cy="50400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297790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107504" y="1557338"/>
            <a:ext cx="8857109" cy="50400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67358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107504" y="1557338"/>
            <a:ext cx="8857109" cy="50400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212051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107504" y="1557338"/>
            <a:ext cx="8857109" cy="50400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319590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>
          <a:xfrm>
            <a:off x="107504" y="1557338"/>
            <a:ext cx="8857109" cy="50400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395512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467600" y="6524625"/>
            <a:ext cx="1524000" cy="2308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FVI</a:t>
            </a:r>
            <a:endParaRPr lang="fr-FR" sz="1000" dirty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556792"/>
            <a:ext cx="8792110" cy="6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2276872"/>
            <a:ext cx="8792110" cy="436316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339790" y="232065"/>
            <a:ext cx="676060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fr-FR" sz="2400" dirty="0">
                <a:solidFill>
                  <a:srgbClr val="935DA9"/>
                </a:solidFill>
                <a:effectLst/>
                <a:latin typeface="+mj-lt"/>
                <a:ea typeface="ＭＳ Ｐゴシック" pitchFamily="34" charset="-128"/>
              </a:rPr>
              <a:t>AUDIT REMUNERATION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358454" y="836712"/>
            <a:ext cx="7633146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107950" y="836712"/>
            <a:ext cx="1295400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5"/>
          <p:cNvSpPr txBox="1">
            <a:spLocks/>
          </p:cNvSpPr>
          <p:nvPr userDrawn="1"/>
        </p:nvSpPr>
        <p:spPr>
          <a:xfrm>
            <a:off x="8388975" y="232065"/>
            <a:ext cx="619663" cy="426161"/>
          </a:xfrm>
          <a:prstGeom prst="rect">
            <a:avLst/>
          </a:prstGeom>
          <a:solidFill>
            <a:schemeClr val="bg1">
              <a:lumMod val="95000"/>
              <a:alpha val="20000"/>
            </a:schemeClr>
          </a:solidFill>
          <a:ln>
            <a:solidFill>
              <a:srgbClr val="935DA9"/>
            </a:solidFill>
          </a:ln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fld id="{154090AE-9623-4406-9569-A1357EB43B77}" type="slidenum">
              <a:rPr lang="fr-FR" sz="1600" b="1" smtClean="0">
                <a:solidFill>
                  <a:srgbClr val="9662AB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sz="1600" b="1" dirty="0">
              <a:solidFill>
                <a:srgbClr val="9662AB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rgbClr val="BEBEBE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buBlip>
          <a:blip r:embed="rId4"/>
        </a:buBlip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30000"/>
        </a:spcAft>
        <a:buClr>
          <a:srgbClr val="7030A0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7030A0"/>
        </a:buClr>
        <a:buSzPct val="115000"/>
        <a:buFont typeface="Courier New" pitchFamily="49" charset="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•"/>
        <a:defRPr>
          <a:solidFill>
            <a:schemeClr val="tx1"/>
          </a:solidFill>
          <a:latin typeface="+mn-lt"/>
        </a:defRPr>
      </a:lvl3pPr>
      <a:lvl4pPr marL="1657350" indent="-28575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Font typeface="Calibri" pitchFamily="34" charset="0"/>
        <a:buChar char="₋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467600" y="6524625"/>
            <a:ext cx="1524000" cy="2308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FVI</a:t>
            </a:r>
            <a:endParaRPr lang="fr-FR" sz="1000" dirty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5656" y="119395"/>
            <a:ext cx="6840760" cy="6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358454" y="836712"/>
            <a:ext cx="7633146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107950" y="836712"/>
            <a:ext cx="1295400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5"/>
          <p:cNvSpPr txBox="1">
            <a:spLocks/>
          </p:cNvSpPr>
          <p:nvPr userDrawn="1"/>
        </p:nvSpPr>
        <p:spPr>
          <a:xfrm>
            <a:off x="8388975" y="232065"/>
            <a:ext cx="619663" cy="426161"/>
          </a:xfrm>
          <a:prstGeom prst="rect">
            <a:avLst/>
          </a:prstGeom>
          <a:solidFill>
            <a:schemeClr val="bg1">
              <a:lumMod val="95000"/>
              <a:alpha val="20000"/>
            </a:schemeClr>
          </a:solidFill>
          <a:ln>
            <a:solidFill>
              <a:srgbClr val="935DA9"/>
            </a:solidFill>
          </a:ln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fld id="{154090AE-9623-4406-9569-A1357EB43B77}" type="slidenum">
              <a:rPr lang="fr-FR" sz="1600" b="1" smtClean="0">
                <a:solidFill>
                  <a:srgbClr val="9662AB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sz="1600" b="1" dirty="0">
              <a:solidFill>
                <a:srgbClr val="9662AB"/>
              </a:solidFill>
            </a:endParaRPr>
          </a:p>
        </p:txBody>
      </p:sp>
      <p:graphicFrame>
        <p:nvGraphicFramePr>
          <p:cNvPr id="10" name="Diagramme 9"/>
          <p:cNvGraphicFramePr/>
          <p:nvPr userDrawn="1">
            <p:extLst>
              <p:ext uri="{D42A27DB-BD31-4B8C-83A1-F6EECF244321}">
                <p14:modId xmlns:p14="http://schemas.microsoft.com/office/powerpoint/2010/main" xmlns="" val="2488633897"/>
              </p:ext>
            </p:extLst>
          </p:nvPr>
        </p:nvGraphicFramePr>
        <p:xfrm>
          <a:off x="135913" y="964441"/>
          <a:ext cx="8900583" cy="360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25275" y="1476754"/>
            <a:ext cx="8900583" cy="5192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xmlns="" val="38018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buFontTx/>
        <a:buNone/>
        <a:defRPr sz="2400">
          <a:solidFill>
            <a:srgbClr val="935DA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30000"/>
        </a:spcAft>
        <a:buClr>
          <a:srgbClr val="7030A0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7030A0"/>
        </a:buClr>
        <a:buSzPct val="115000"/>
        <a:buFont typeface="Courier New" pitchFamily="49" charset="0"/>
        <a:buChar char="o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•"/>
        <a:defRPr sz="1600">
          <a:solidFill>
            <a:schemeClr val="tx1"/>
          </a:solidFill>
          <a:latin typeface="+mn-lt"/>
        </a:defRPr>
      </a:lvl3pPr>
      <a:lvl4pPr marL="1657350" indent="-28575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Font typeface="Calibri" pitchFamily="34" charset="0"/>
        <a:buChar char="₋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467600" y="6524625"/>
            <a:ext cx="1524000" cy="2308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FVI</a:t>
            </a:r>
            <a:endParaRPr lang="fr-FR" sz="1000" dirty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5656" y="119395"/>
            <a:ext cx="6840760" cy="6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358454" y="836712"/>
            <a:ext cx="7633146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107950" y="836712"/>
            <a:ext cx="1295400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5"/>
          <p:cNvSpPr txBox="1">
            <a:spLocks/>
          </p:cNvSpPr>
          <p:nvPr userDrawn="1"/>
        </p:nvSpPr>
        <p:spPr>
          <a:xfrm>
            <a:off x="8388975" y="232065"/>
            <a:ext cx="619663" cy="426161"/>
          </a:xfrm>
          <a:prstGeom prst="rect">
            <a:avLst/>
          </a:prstGeom>
          <a:solidFill>
            <a:schemeClr val="bg1">
              <a:lumMod val="95000"/>
              <a:alpha val="20000"/>
            </a:schemeClr>
          </a:solidFill>
          <a:ln>
            <a:solidFill>
              <a:srgbClr val="935DA9"/>
            </a:solidFill>
          </a:ln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fld id="{154090AE-9623-4406-9569-A1357EB43B77}" type="slidenum">
              <a:rPr lang="fr-FR" sz="1600" b="1" smtClean="0">
                <a:solidFill>
                  <a:srgbClr val="9662AB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sz="1600" b="1" dirty="0">
              <a:solidFill>
                <a:srgbClr val="9662AB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25275" y="1476754"/>
            <a:ext cx="8900583" cy="5192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aphicFrame>
        <p:nvGraphicFramePr>
          <p:cNvPr id="13" name="Diagramme 12"/>
          <p:cNvGraphicFramePr/>
          <p:nvPr userDrawn="1">
            <p:extLst>
              <p:ext uri="{D42A27DB-BD31-4B8C-83A1-F6EECF244321}">
                <p14:modId xmlns:p14="http://schemas.microsoft.com/office/powerpoint/2010/main" xmlns="" val="3436195027"/>
              </p:ext>
            </p:extLst>
          </p:nvPr>
        </p:nvGraphicFramePr>
        <p:xfrm>
          <a:off x="135913" y="964441"/>
          <a:ext cx="8900583" cy="360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9892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buFontTx/>
        <a:buNone/>
        <a:defRPr sz="2400">
          <a:solidFill>
            <a:srgbClr val="935DA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30000"/>
        </a:spcAft>
        <a:buClr>
          <a:srgbClr val="7030A0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7030A0"/>
        </a:buClr>
        <a:buSzPct val="115000"/>
        <a:buFont typeface="Courier New" pitchFamily="49" charset="0"/>
        <a:buChar char="o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•"/>
        <a:defRPr sz="1600">
          <a:solidFill>
            <a:schemeClr val="tx1"/>
          </a:solidFill>
          <a:latin typeface="+mn-lt"/>
        </a:defRPr>
      </a:lvl3pPr>
      <a:lvl4pPr marL="1657350" indent="-28575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Font typeface="Calibri" pitchFamily="34" charset="0"/>
        <a:buChar char="₋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467600" y="6524625"/>
            <a:ext cx="1524000" cy="2308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FVI</a:t>
            </a:r>
            <a:endParaRPr lang="fr-FR" sz="1000" dirty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5656" y="119395"/>
            <a:ext cx="6840760" cy="6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358454" y="836712"/>
            <a:ext cx="7633146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107950" y="836712"/>
            <a:ext cx="1295400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5"/>
          <p:cNvSpPr txBox="1">
            <a:spLocks/>
          </p:cNvSpPr>
          <p:nvPr userDrawn="1"/>
        </p:nvSpPr>
        <p:spPr>
          <a:xfrm>
            <a:off x="8388975" y="232065"/>
            <a:ext cx="619663" cy="426161"/>
          </a:xfrm>
          <a:prstGeom prst="rect">
            <a:avLst/>
          </a:prstGeom>
          <a:solidFill>
            <a:schemeClr val="bg1">
              <a:lumMod val="95000"/>
              <a:alpha val="20000"/>
            </a:schemeClr>
          </a:solidFill>
          <a:ln>
            <a:solidFill>
              <a:srgbClr val="935DA9"/>
            </a:solidFill>
          </a:ln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fld id="{154090AE-9623-4406-9569-A1357EB43B77}" type="slidenum">
              <a:rPr lang="fr-FR" sz="1600" b="1" smtClean="0">
                <a:solidFill>
                  <a:srgbClr val="9662AB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sz="1600" b="1" dirty="0">
              <a:solidFill>
                <a:srgbClr val="9662AB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25275" y="1476754"/>
            <a:ext cx="8900583" cy="5192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aphicFrame>
        <p:nvGraphicFramePr>
          <p:cNvPr id="11" name="Diagramme 10"/>
          <p:cNvGraphicFramePr/>
          <p:nvPr userDrawn="1">
            <p:extLst>
              <p:ext uri="{D42A27DB-BD31-4B8C-83A1-F6EECF244321}">
                <p14:modId xmlns:p14="http://schemas.microsoft.com/office/powerpoint/2010/main" xmlns="" val="1993099498"/>
              </p:ext>
            </p:extLst>
          </p:nvPr>
        </p:nvGraphicFramePr>
        <p:xfrm>
          <a:off x="135913" y="964441"/>
          <a:ext cx="8900583" cy="360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10892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buFontTx/>
        <a:buNone/>
        <a:defRPr sz="2400">
          <a:solidFill>
            <a:srgbClr val="935DA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30000"/>
        </a:spcAft>
        <a:buClr>
          <a:srgbClr val="7030A0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7030A0"/>
        </a:buClr>
        <a:buSzPct val="115000"/>
        <a:buFont typeface="Courier New" pitchFamily="49" charset="0"/>
        <a:buChar char="o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•"/>
        <a:defRPr sz="1600">
          <a:solidFill>
            <a:schemeClr val="tx1"/>
          </a:solidFill>
          <a:latin typeface="+mn-lt"/>
        </a:defRPr>
      </a:lvl3pPr>
      <a:lvl4pPr marL="1657350" indent="-28575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Font typeface="Calibri" pitchFamily="34" charset="0"/>
        <a:buChar char="₋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467600" y="6524625"/>
            <a:ext cx="1524000" cy="2308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FVI</a:t>
            </a:r>
            <a:endParaRPr lang="fr-FR" sz="1000" dirty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5656" y="119395"/>
            <a:ext cx="6840760" cy="6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358454" y="836712"/>
            <a:ext cx="7633146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107950" y="836712"/>
            <a:ext cx="1295400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5"/>
          <p:cNvSpPr txBox="1">
            <a:spLocks/>
          </p:cNvSpPr>
          <p:nvPr userDrawn="1"/>
        </p:nvSpPr>
        <p:spPr>
          <a:xfrm>
            <a:off x="8388975" y="232065"/>
            <a:ext cx="619663" cy="426161"/>
          </a:xfrm>
          <a:prstGeom prst="rect">
            <a:avLst/>
          </a:prstGeom>
          <a:solidFill>
            <a:schemeClr val="bg1">
              <a:lumMod val="95000"/>
              <a:alpha val="20000"/>
            </a:schemeClr>
          </a:solidFill>
          <a:ln>
            <a:solidFill>
              <a:srgbClr val="935DA9"/>
            </a:solidFill>
          </a:ln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fld id="{154090AE-9623-4406-9569-A1357EB43B77}" type="slidenum">
              <a:rPr lang="fr-FR" sz="1600" b="1" smtClean="0">
                <a:solidFill>
                  <a:srgbClr val="9662AB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sz="1600" b="1" dirty="0">
              <a:solidFill>
                <a:srgbClr val="9662AB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25275" y="1476754"/>
            <a:ext cx="8900583" cy="5192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aphicFrame>
        <p:nvGraphicFramePr>
          <p:cNvPr id="11" name="Diagramme 10"/>
          <p:cNvGraphicFramePr/>
          <p:nvPr userDrawn="1">
            <p:extLst>
              <p:ext uri="{D42A27DB-BD31-4B8C-83A1-F6EECF244321}">
                <p14:modId xmlns:p14="http://schemas.microsoft.com/office/powerpoint/2010/main" xmlns="" val="2538125983"/>
              </p:ext>
            </p:extLst>
          </p:nvPr>
        </p:nvGraphicFramePr>
        <p:xfrm>
          <a:off x="135913" y="964441"/>
          <a:ext cx="8900583" cy="360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31325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buFontTx/>
        <a:buNone/>
        <a:defRPr sz="2400">
          <a:solidFill>
            <a:srgbClr val="935DA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30000"/>
        </a:spcAft>
        <a:buClr>
          <a:srgbClr val="7030A0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7030A0"/>
        </a:buClr>
        <a:buSzPct val="115000"/>
        <a:buFont typeface="Courier New" pitchFamily="49" charset="0"/>
        <a:buChar char="o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•"/>
        <a:defRPr sz="1600">
          <a:solidFill>
            <a:schemeClr val="tx1"/>
          </a:solidFill>
          <a:latin typeface="+mn-lt"/>
        </a:defRPr>
      </a:lvl3pPr>
      <a:lvl4pPr marL="1657350" indent="-28575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Font typeface="Calibri" pitchFamily="34" charset="0"/>
        <a:buChar char="₋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7467600" y="6524625"/>
            <a:ext cx="1524000" cy="2308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fr-FR" sz="900" dirty="0">
                <a:solidFill>
                  <a:schemeClr val="bg1"/>
                </a:solidFill>
                <a:latin typeface="Calibri" pitchFamily="34" charset="0"/>
                <a:ea typeface="ＭＳ Ｐゴシック" pitchFamily="34" charset="-128"/>
              </a:rPr>
              <a:t>FVI</a:t>
            </a:r>
            <a:endParaRPr lang="fr-FR" sz="1000" dirty="0">
              <a:solidFill>
                <a:schemeClr val="bg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5656" y="119395"/>
            <a:ext cx="6840760" cy="6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1358454" y="836712"/>
            <a:ext cx="7633146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>
            <a:off x="107950" y="836712"/>
            <a:ext cx="1295400" cy="0"/>
          </a:xfrm>
          <a:prstGeom prst="line">
            <a:avLst/>
          </a:prstGeom>
          <a:ln>
            <a:solidFill>
              <a:srgbClr val="93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numéro de diapositive 5"/>
          <p:cNvSpPr txBox="1">
            <a:spLocks/>
          </p:cNvSpPr>
          <p:nvPr userDrawn="1"/>
        </p:nvSpPr>
        <p:spPr>
          <a:xfrm>
            <a:off x="8388975" y="232065"/>
            <a:ext cx="619663" cy="426161"/>
          </a:xfrm>
          <a:prstGeom prst="rect">
            <a:avLst/>
          </a:prstGeom>
          <a:solidFill>
            <a:schemeClr val="bg1">
              <a:lumMod val="95000"/>
              <a:alpha val="20000"/>
            </a:schemeClr>
          </a:solidFill>
          <a:ln>
            <a:solidFill>
              <a:srgbClr val="935DA9"/>
            </a:solidFill>
          </a:ln>
        </p:spPr>
        <p:txBody>
          <a:bodyPr anchor="ctr" anchorCtr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fld id="{154090AE-9623-4406-9569-A1357EB43B77}" type="slidenum">
              <a:rPr lang="fr-FR" sz="1600" b="1" smtClean="0">
                <a:solidFill>
                  <a:srgbClr val="9662AB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 sz="1600" b="1" dirty="0">
              <a:solidFill>
                <a:srgbClr val="9662AB"/>
              </a:solidFill>
            </a:endParaRP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25275" y="1476754"/>
            <a:ext cx="8900583" cy="5192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graphicFrame>
        <p:nvGraphicFramePr>
          <p:cNvPr id="11" name="Diagramme 10"/>
          <p:cNvGraphicFramePr/>
          <p:nvPr userDrawn="1">
            <p:extLst>
              <p:ext uri="{D42A27DB-BD31-4B8C-83A1-F6EECF244321}">
                <p14:modId xmlns:p14="http://schemas.microsoft.com/office/powerpoint/2010/main" xmlns="" val="2657780368"/>
              </p:ext>
            </p:extLst>
          </p:nvPr>
        </p:nvGraphicFramePr>
        <p:xfrm>
          <a:off x="135913" y="964441"/>
          <a:ext cx="8900583" cy="360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82970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buFontTx/>
        <a:buNone/>
        <a:defRPr sz="2400">
          <a:solidFill>
            <a:srgbClr val="935DA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buBlip>
          <a:blip r:embed="rId8"/>
        </a:buBlip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30000"/>
        </a:spcAft>
        <a:buClr>
          <a:srgbClr val="7030A0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7030A0"/>
        </a:buClr>
        <a:buSzPct val="115000"/>
        <a:buFont typeface="Courier New" pitchFamily="49" charset="0"/>
        <a:buChar char="o"/>
        <a:defRPr sz="1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•"/>
        <a:defRPr sz="1600">
          <a:solidFill>
            <a:schemeClr val="tx1"/>
          </a:solidFill>
          <a:latin typeface="+mn-lt"/>
        </a:defRPr>
      </a:lvl3pPr>
      <a:lvl4pPr marL="1657350" indent="-28575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Font typeface="Calibri" pitchFamily="34" charset="0"/>
        <a:buChar char="₋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SzPct val="115000"/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SzPct val="11500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4294967295"/>
          </p:nvPr>
        </p:nvSpPr>
        <p:spPr>
          <a:xfrm>
            <a:off x="1029667" y="3429000"/>
            <a:ext cx="7070725" cy="2591593"/>
          </a:xfrm>
          <a:noFill/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>Cédric ROBIN</a:t>
            </a:r>
            <a:r>
              <a:rPr lang="fr-FR" sz="18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fr-FR" sz="18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>Conseiller</a:t>
            </a:r>
            <a:r>
              <a:rPr lang="fr-FR" sz="18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fr-FR" sz="1800" dirty="0">
                <a:solidFill>
                  <a:schemeClr val="bg2">
                    <a:lumMod val="75000"/>
                  </a:schemeClr>
                </a:solidFill>
              </a:rPr>
            </a:br>
            <a:endParaRPr lang="fr-FR" sz="18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>Stratégies Rémunération </a:t>
            </a:r>
            <a:endParaRPr lang="fr-FR" sz="18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>745 Route de Grenoble</a:t>
            </a:r>
            <a:r>
              <a:rPr lang="fr-FR" sz="18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fr-FR" sz="18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> 38 260LA FRETTE</a:t>
            </a:r>
            <a:endParaRPr lang="fr-FR" sz="18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>09 50 38 91 24</a:t>
            </a:r>
            <a:endParaRPr lang="fr-FR" sz="18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 smtClean="0">
                <a:solidFill>
                  <a:schemeClr val="bg2">
                    <a:lumMod val="75000"/>
                  </a:schemeClr>
                </a:solidFill>
              </a:rPr>
              <a:t>contact@strategies-remuneration.com</a:t>
            </a:r>
            <a:endParaRPr lang="fr-FR" sz="1800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fr-FR" sz="1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ctrTitle" idx="4294967295"/>
          </p:nvPr>
        </p:nvSpPr>
        <p:spPr>
          <a:xfrm>
            <a:off x="970929" y="1238895"/>
            <a:ext cx="7129463" cy="1470025"/>
          </a:xfrm>
        </p:spPr>
        <p:txBody>
          <a:bodyPr/>
          <a:lstStyle/>
          <a:p>
            <a:pPr>
              <a:buNone/>
            </a:pPr>
            <a:r>
              <a:rPr lang="fr-FR" b="1" dirty="0">
                <a:solidFill>
                  <a:schemeClr val="bg2">
                    <a:lumMod val="75000"/>
                  </a:schemeClr>
                </a:solidFill>
              </a:rPr>
              <a:t>Etude du système de rémunération </a:t>
            </a:r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de 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Monsieur Martial </a:t>
            </a:r>
            <a:r>
              <a:rPr lang="fr-FR" dirty="0" smtClean="0">
                <a:solidFill>
                  <a:schemeClr val="bg2">
                    <a:lumMod val="75000"/>
                  </a:schemeClr>
                </a:solidFill>
              </a:rPr>
              <a:t>ARNAR</a:t>
            </a:r>
            <a:endParaRPr lang="fr-FR" dirty="0">
              <a:solidFill>
                <a:schemeClr val="bg2">
                  <a:lumMod val="75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29667" y="2924944"/>
            <a:ext cx="1438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Réalisée par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30270" y="6176337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>
                <a:solidFill>
                  <a:schemeClr val="bg2">
                    <a:lumMod val="75000"/>
                  </a:schemeClr>
                </a:solidFill>
              </a:rPr>
              <a:t>Le </a:t>
            </a:r>
            <a:r>
              <a:rPr lang="fr-FR" sz="1200" smtClean="0">
                <a:solidFill>
                  <a:schemeClr val="bg2">
                    <a:lumMod val="75000"/>
                  </a:schemeClr>
                </a:solidFill>
              </a:rPr>
              <a:t>01/02/2018</a:t>
            </a:r>
            <a:endParaRPr lang="fr-FR" sz="12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109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619672" y="116632"/>
            <a:ext cx="6768752" cy="669322"/>
          </a:xfrm>
        </p:spPr>
        <p:txBody>
          <a:bodyPr/>
          <a:lstStyle/>
          <a:p>
            <a:r>
              <a:rPr lang="fr-FR" dirty="0"/>
              <a:t>Nous voulons comparer 4 systèmes de rémunération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23528" y="1412776"/>
            <a:ext cx="2052000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Scénario 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3528" y="1844824"/>
            <a:ext cx="2052000" cy="11079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Statut social : </a:t>
            </a:r>
          </a:p>
          <a:p>
            <a:pPr algn="ctr"/>
            <a:r>
              <a:rPr lang="fr-FR" sz="1600" smtClean="0"/>
              <a:t>votre statut actuel de gérant majoritaire non salarié</a:t>
            </a:r>
            <a:endParaRPr lang="fr-FR" sz="1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24016" y="3024000"/>
            <a:ext cx="2052000" cy="212365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Système de rémunération :</a:t>
            </a:r>
          </a:p>
          <a:p>
            <a:pPr algn="ctr"/>
            <a:r>
              <a:rPr lang="fr-FR" sz="1600" smtClean="0"/>
              <a:t>uniquement la rémunération de votre mandat de gérant majoritaire non salarié, sans ajout de dividendes</a:t>
            </a:r>
            <a:endParaRPr lang="fr-FR" sz="16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23528" y="5229200"/>
            <a:ext cx="2052000" cy="13542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Budget entreprise :</a:t>
            </a:r>
          </a:p>
          <a:p>
            <a:pPr algn="ctr"/>
            <a:r>
              <a:rPr lang="fr-FR" sz="1600" smtClean="0"/>
              <a:t>81 032 €, soit celui que vous consacrez actuellement à votre rémunération</a:t>
            </a:r>
            <a:endParaRPr lang="fr-FR" sz="1600" dirty="0"/>
          </a:p>
        </p:txBody>
      </p:sp>
      <p:sp>
        <p:nvSpPr>
          <p:cNvPr id="13" name="ZoneTexte 12"/>
          <p:cNvSpPr txBox="1"/>
          <p:nvPr/>
        </p:nvSpPr>
        <p:spPr>
          <a:xfrm>
            <a:off x="2483768" y="1412776"/>
            <a:ext cx="2052000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Scénario 2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483768" y="1844824"/>
            <a:ext cx="2052000" cy="11079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Statut social : </a:t>
            </a:r>
          </a:p>
          <a:p>
            <a:pPr algn="ctr"/>
            <a:r>
              <a:rPr lang="fr-FR" sz="1600" dirty="0" smtClean="0"/>
              <a:t>votre statut actuel de gérant majoritaire non salarié</a:t>
            </a:r>
            <a:endParaRPr lang="fr-FR" sz="1600" dirty="0"/>
          </a:p>
        </p:txBody>
      </p:sp>
      <p:sp>
        <p:nvSpPr>
          <p:cNvPr id="15" name="ZoneTexte 14"/>
          <p:cNvSpPr txBox="1"/>
          <p:nvPr/>
        </p:nvSpPr>
        <p:spPr>
          <a:xfrm>
            <a:off x="2484256" y="3024000"/>
            <a:ext cx="2052000" cy="212365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Système de rémunération :</a:t>
            </a:r>
          </a:p>
          <a:p>
            <a:pPr algn="ctr"/>
            <a:r>
              <a:rPr lang="fr-FR" sz="1600" smtClean="0"/>
              <a:t>combinaison entre la rémunération de votre mandat de gérant majoritaire non salarié, et l'ajout de dividendes</a:t>
            </a:r>
            <a:endParaRPr lang="fr-FR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2483768" y="5229200"/>
            <a:ext cx="2052000" cy="13542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Budget entreprise :</a:t>
            </a:r>
          </a:p>
          <a:p>
            <a:pPr algn="ctr"/>
            <a:r>
              <a:rPr lang="fr-FR" sz="1600" smtClean="0"/>
              <a:t>81 032 €, soit celui que vous consacrez actuellement à votre rémunération</a:t>
            </a:r>
            <a:endParaRPr lang="fr-FR" sz="1600" dirty="0"/>
          </a:p>
        </p:txBody>
      </p:sp>
      <p:sp>
        <p:nvSpPr>
          <p:cNvPr id="17" name="{%tagDeb_Condition:NbScenarios&gt;2%}"/>
          <p:cNvSpPr txBox="1"/>
          <p:nvPr/>
        </p:nvSpPr>
        <p:spPr>
          <a:xfrm>
            <a:off x="4644008" y="1412776"/>
            <a:ext cx="2052000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Scénario 3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644008" y="1844824"/>
            <a:ext cx="2052000" cy="11079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Statut social : </a:t>
            </a:r>
          </a:p>
          <a:p>
            <a:pPr algn="ctr"/>
            <a:r>
              <a:rPr lang="fr-FR" sz="1600" smtClean="0"/>
              <a:t>l'autre statut social possible de dirigeant salarié</a:t>
            </a:r>
            <a:endParaRPr lang="fr-FR" sz="16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644496" y="3024000"/>
            <a:ext cx="2052000" cy="18774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Système de rémunération :</a:t>
            </a:r>
          </a:p>
          <a:p>
            <a:pPr algn="ctr"/>
            <a:r>
              <a:rPr lang="fr-FR" sz="1600" smtClean="0"/>
              <a:t>uniquement la rémunération de votre mandat de dirigeant salarié, sans ajout de dividendes</a:t>
            </a:r>
            <a:endParaRPr lang="fr-FR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4644008" y="5229200"/>
            <a:ext cx="2052000" cy="13542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Budget entreprise :</a:t>
            </a:r>
          </a:p>
          <a:p>
            <a:pPr algn="ctr"/>
            <a:r>
              <a:rPr lang="fr-FR" sz="1600" smtClean="0"/>
              <a:t>81 032 €, soit celui que vous consacrez actuellement à votre rémunération</a:t>
            </a:r>
            <a:endParaRPr lang="fr-FR" sz="1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6804248" y="1403695"/>
            <a:ext cx="2052000" cy="36933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Scénario 4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804248" y="1835743"/>
            <a:ext cx="2052000" cy="110799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Statut social : </a:t>
            </a:r>
          </a:p>
          <a:p>
            <a:pPr algn="ctr"/>
            <a:r>
              <a:rPr lang="fr-FR" sz="1600" smtClean="0"/>
              <a:t>l'autre statut social possible de dirigeant salarié</a:t>
            </a:r>
            <a:endParaRPr lang="fr-FR" sz="1600" dirty="0"/>
          </a:p>
        </p:txBody>
      </p:sp>
      <p:sp>
        <p:nvSpPr>
          <p:cNvPr id="23" name="ZoneTexte 22"/>
          <p:cNvSpPr txBox="1"/>
          <p:nvPr/>
        </p:nvSpPr>
        <p:spPr>
          <a:xfrm>
            <a:off x="6804736" y="3014919"/>
            <a:ext cx="2052000" cy="18774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Système de rémunération :</a:t>
            </a:r>
          </a:p>
          <a:p>
            <a:pPr algn="ctr"/>
            <a:r>
              <a:rPr lang="fr-FR" sz="1600" smtClean="0"/>
              <a:t>combinaison la rémunération de votre mandat de dirigeant salarié, et l'ajout de dividendes</a:t>
            </a:r>
            <a:endParaRPr lang="fr-FR" sz="1600" dirty="0"/>
          </a:p>
        </p:txBody>
      </p:sp>
      <p:sp>
        <p:nvSpPr>
          <p:cNvPr id="24" name="ZoneTexte 23"/>
          <p:cNvSpPr txBox="1"/>
          <p:nvPr/>
        </p:nvSpPr>
        <p:spPr>
          <a:xfrm>
            <a:off x="6804248" y="5220119"/>
            <a:ext cx="2052000" cy="135421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7030A0"/>
                </a:solidFill>
              </a:rPr>
              <a:t>Budget entreprise :</a:t>
            </a:r>
          </a:p>
          <a:p>
            <a:pPr algn="ctr"/>
            <a:r>
              <a:rPr lang="fr-FR" sz="1600" smtClean="0"/>
              <a:t>81 032 €, soit celui que vous consacrez actuellement à votre rémunération</a:t>
            </a:r>
            <a:endParaRPr lang="fr-FR" sz="1600" dirty="0"/>
          </a:p>
        </p:txBody>
      </p:sp>
      <p:pic>
        <p:nvPicPr>
          <p:cNvPr id="27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7945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statuts possibles pour un mandataire social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r-FR" sz="1400" b="1" u="sng" dirty="0">
                <a:solidFill>
                  <a:srgbClr val="7030A0"/>
                </a:solidFill>
              </a:rPr>
              <a:t>Salarié assimilé :</a:t>
            </a:r>
          </a:p>
          <a:p>
            <a:pPr lvl="1" algn="just"/>
            <a:r>
              <a:rPr lang="fr-FR" sz="1400" dirty="0"/>
              <a:t>Ce statut concerne </a:t>
            </a:r>
            <a:r>
              <a:rPr lang="fr-FR" sz="1400" u="sng" dirty="0"/>
              <a:t>le président </a:t>
            </a:r>
            <a:r>
              <a:rPr lang="fr-FR" sz="1400" dirty="0"/>
              <a:t>ou le </a:t>
            </a:r>
            <a:r>
              <a:rPr lang="fr-FR" sz="1400" u="sng" dirty="0"/>
              <a:t>directeur général </a:t>
            </a:r>
            <a:r>
              <a:rPr lang="fr-FR" sz="1400" dirty="0"/>
              <a:t>de SA ou de SAS, ainsi que le </a:t>
            </a:r>
            <a:r>
              <a:rPr lang="fr-FR" sz="1400" u="sng" dirty="0"/>
              <a:t>gérant minoritaire </a:t>
            </a:r>
            <a:r>
              <a:rPr lang="fr-FR" sz="1400" dirty="0"/>
              <a:t>de SARL.</a:t>
            </a:r>
          </a:p>
          <a:p>
            <a:pPr lvl="1" algn="just"/>
            <a:r>
              <a:rPr lang="fr-FR" sz="1400" dirty="0"/>
              <a:t>Il est salarié au sens de la </a:t>
            </a:r>
            <a:r>
              <a:rPr lang="fr-FR" sz="1400" u="sng" dirty="0"/>
              <a:t>Sécurité sociale</a:t>
            </a:r>
            <a:r>
              <a:rPr lang="fr-FR" sz="1400" dirty="0"/>
              <a:t>.</a:t>
            </a:r>
          </a:p>
          <a:p>
            <a:pPr lvl="1" algn="just"/>
            <a:r>
              <a:rPr lang="fr-FR" sz="1400" dirty="0"/>
              <a:t>Mais non-salarié au sens du </a:t>
            </a:r>
            <a:r>
              <a:rPr lang="fr-FR" sz="1400" u="sng" dirty="0"/>
              <a:t>droit du travail</a:t>
            </a:r>
            <a:r>
              <a:rPr lang="fr-FR" sz="1400" dirty="0"/>
              <a:t>, ne pouvant démontrer l’existence d’un lien de subordination dans l’exercice de ses fonctions techniques.</a:t>
            </a:r>
          </a:p>
          <a:p>
            <a:pPr lvl="1" algn="just"/>
            <a:r>
              <a:rPr lang="fr-FR" sz="1400" dirty="0"/>
              <a:t>En conséquence :</a:t>
            </a:r>
          </a:p>
          <a:p>
            <a:pPr lvl="2" algn="just"/>
            <a:r>
              <a:rPr lang="fr-FR" sz="1400" dirty="0"/>
              <a:t>Il est affilié aux mêmes régimes sociaux qu’un salarié cadre.</a:t>
            </a:r>
          </a:p>
          <a:p>
            <a:pPr lvl="2" algn="just"/>
            <a:r>
              <a:rPr lang="fr-FR" sz="1400" dirty="0"/>
              <a:t>Mais ne cotise pas au régime légal de l’assurance chômage, puisqu’il n’est pas susceptible de bénéficier de la couverture.</a:t>
            </a:r>
          </a:p>
          <a:p>
            <a:pPr lvl="1" algn="just"/>
            <a:r>
              <a:rPr lang="fr-FR" sz="1400" dirty="0"/>
              <a:t>Enfin, fiscalement, il relève des traitements et salaires et peut à ce titre bénéficier de la déduction forfaitaire pour frais professionnels (10 % du revenu imposable, avec un plafond de 12.183 € en 2017). </a:t>
            </a:r>
          </a:p>
          <a:p>
            <a:pPr algn="just"/>
            <a:r>
              <a:rPr lang="fr-FR" sz="1400" b="1" u="sng" dirty="0">
                <a:solidFill>
                  <a:srgbClr val="7030A0"/>
                </a:solidFill>
              </a:rPr>
              <a:t>Non salarié « article 62 » :</a:t>
            </a:r>
          </a:p>
          <a:p>
            <a:pPr lvl="1" algn="just"/>
            <a:r>
              <a:rPr lang="fr-FR" sz="1400" dirty="0"/>
              <a:t>Ce statut concerne le </a:t>
            </a:r>
            <a:r>
              <a:rPr lang="fr-FR" sz="1400" u="sng" dirty="0"/>
              <a:t>gérant majoritaire </a:t>
            </a:r>
            <a:r>
              <a:rPr lang="fr-FR" sz="1400" dirty="0"/>
              <a:t>de SARL.</a:t>
            </a:r>
          </a:p>
          <a:p>
            <a:pPr lvl="1" algn="just"/>
            <a:r>
              <a:rPr lang="fr-FR" sz="1400" dirty="0"/>
              <a:t>Il est non- salarié, aussi bien au sens de la </a:t>
            </a:r>
            <a:r>
              <a:rPr lang="fr-FR" sz="1400" u="sng" dirty="0"/>
              <a:t>Sécurité sociale</a:t>
            </a:r>
            <a:r>
              <a:rPr lang="fr-FR" sz="1400" dirty="0"/>
              <a:t> qu’au sens du </a:t>
            </a:r>
            <a:r>
              <a:rPr lang="fr-FR" sz="1400" u="sng" dirty="0"/>
              <a:t>droit du travail</a:t>
            </a:r>
            <a:r>
              <a:rPr lang="fr-FR" sz="1400" dirty="0"/>
              <a:t>.</a:t>
            </a:r>
          </a:p>
          <a:p>
            <a:pPr lvl="1" algn="just"/>
            <a:r>
              <a:rPr lang="fr-FR" sz="1400" dirty="0"/>
              <a:t>En conséquence :</a:t>
            </a:r>
          </a:p>
          <a:p>
            <a:pPr lvl="2" algn="just"/>
            <a:r>
              <a:rPr lang="fr-FR" sz="1400" dirty="0"/>
              <a:t>Il est affilié aux mêmes régimes sociaux des non salariés.</a:t>
            </a:r>
          </a:p>
          <a:p>
            <a:pPr lvl="2" algn="just"/>
            <a:r>
              <a:rPr lang="fr-FR" sz="1400" dirty="0"/>
              <a:t>Son régime de retraite dépend de l’activité professionnelle exercée.</a:t>
            </a:r>
          </a:p>
          <a:p>
            <a:pPr lvl="1" algn="just"/>
            <a:r>
              <a:rPr lang="fr-FR" sz="1400" dirty="0"/>
              <a:t>Enfin, fiscalement, il relève de l’article 62 du Code général des impôts et peut à ce titre bénéficier de la déduction forfaitaire pour frais professionnels (10 % du revenu imposable, avec un plafond </a:t>
            </a:r>
            <a:r>
              <a:rPr lang="fr-FR" sz="1400"/>
              <a:t>de 12.183 </a:t>
            </a:r>
            <a:r>
              <a:rPr lang="fr-FR" sz="1400" dirty="0"/>
              <a:t>€ </a:t>
            </a:r>
            <a:r>
              <a:rPr lang="fr-FR" sz="1400"/>
              <a:t>en 20176</a:t>
            </a:r>
            <a:r>
              <a:rPr lang="fr-FR" sz="1400" dirty="0"/>
              <a:t>). </a:t>
            </a:r>
          </a:p>
          <a:p>
            <a:endParaRPr lang="fr-FR" dirty="0"/>
          </a:p>
        </p:txBody>
      </p:sp>
      <p:pic>
        <p:nvPicPr>
          <p:cNvPr id="6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734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0"/>
          <p:cNvSpPr txBox="1"/>
          <p:nvPr/>
        </p:nvSpPr>
        <p:spPr>
          <a:xfrm>
            <a:off x="6876256" y="656715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solidFill>
                  <a:srgbClr val="FFFFFF"/>
                </a:solidFill>
                <a:latin typeface="Calibri" panose="020F0502020204030204" pitchFamily="34" charset="0"/>
              </a:rPr>
              <a:t>87 809 €</a:t>
            </a:r>
            <a:endParaRPr lang="fr-FR" dirty="0"/>
          </a:p>
        </p:txBody>
      </p:sp>
      <p:sp>
        <p:nvSpPr>
          <p:cNvPr id="29" name="9"/>
          <p:cNvSpPr txBox="1"/>
          <p:nvPr/>
        </p:nvSpPr>
        <p:spPr>
          <a:xfrm>
            <a:off x="6875904" y="6392958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>
                <a:latin typeface="Calibri" panose="020F0502020204030204" pitchFamily="34" charset="0"/>
              </a:rPr>
              <a:t>30 000 </a:t>
            </a:r>
            <a:r>
              <a:rPr lang="fr-FR" sz="1050" b="1" dirty="0">
                <a:latin typeface="Calibri" panose="020F0502020204030204" pitchFamily="34" charset="0"/>
              </a:rPr>
              <a:t>€</a:t>
            </a:r>
            <a:endParaRPr lang="fr-FR" dirty="0"/>
          </a:p>
        </p:txBody>
      </p:sp>
      <p:sp>
        <p:nvSpPr>
          <p:cNvPr id="28" name="8"/>
          <p:cNvSpPr txBox="1"/>
          <p:nvPr/>
        </p:nvSpPr>
        <p:spPr>
          <a:xfrm>
            <a:off x="6875904" y="623731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latin typeface="Calibri" panose="020F0502020204030204" pitchFamily="34" charset="0"/>
              </a:rPr>
              <a:t>23 773 €</a:t>
            </a:r>
            <a:endParaRPr lang="fr-FR" dirty="0"/>
          </a:p>
        </p:txBody>
      </p:sp>
      <p:sp>
        <p:nvSpPr>
          <p:cNvPr id="19" name="7"/>
          <p:cNvSpPr txBox="1"/>
          <p:nvPr/>
        </p:nvSpPr>
        <p:spPr>
          <a:xfrm>
            <a:off x="6876256" y="6063147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dirty="0">
                <a:solidFill>
                  <a:srgbClr val="FFFFFF"/>
                </a:solidFill>
                <a:latin typeface="Calibri" panose="020F0502020204030204" pitchFamily="34" charset="0"/>
              </a:rPr>
              <a:t>61 035 €</a:t>
            </a:r>
            <a:endParaRPr lang="fr-FR" sz="1600" dirty="0"/>
          </a:p>
        </p:txBody>
      </p:sp>
      <p:sp>
        <p:nvSpPr>
          <p:cNvPr id="27" name="6"/>
          <p:cNvSpPr txBox="1"/>
          <p:nvPr/>
        </p:nvSpPr>
        <p:spPr>
          <a:xfrm>
            <a:off x="6876256" y="587727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latin typeface="Calibri" panose="020F0502020204030204" pitchFamily="34" charset="0"/>
              </a:rPr>
              <a:t>-3 000 €</a:t>
            </a:r>
            <a:endParaRPr lang="fr-FR" dirty="0"/>
          </a:p>
        </p:txBody>
      </p:sp>
      <p:sp>
        <p:nvSpPr>
          <p:cNvPr id="26" name="5"/>
          <p:cNvSpPr txBox="1"/>
          <p:nvPr/>
        </p:nvSpPr>
        <p:spPr>
          <a:xfrm>
            <a:off x="6876256" y="570313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latin typeface="Calibri" panose="020F0502020204030204" pitchFamily="34" charset="0"/>
              </a:rPr>
              <a:t>-23 773 €</a:t>
            </a:r>
            <a:endParaRPr lang="fr-FR" dirty="0"/>
          </a:p>
        </p:txBody>
      </p:sp>
      <p:sp>
        <p:nvSpPr>
          <p:cNvPr id="25" name="4"/>
          <p:cNvSpPr txBox="1"/>
          <p:nvPr/>
        </p:nvSpPr>
        <p:spPr>
          <a:xfrm>
            <a:off x="6876256" y="551723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latin typeface="Calibri" panose="020F0502020204030204" pitchFamily="34" charset="0"/>
              </a:rPr>
              <a:t>-13 590 €</a:t>
            </a:r>
            <a:endParaRPr lang="fr-FR" dirty="0"/>
          </a:p>
        </p:txBody>
      </p:sp>
      <p:sp>
        <p:nvSpPr>
          <p:cNvPr id="24" name="3"/>
          <p:cNvSpPr txBox="1"/>
          <p:nvPr/>
        </p:nvSpPr>
        <p:spPr>
          <a:xfrm>
            <a:off x="6876256" y="5343131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latin typeface="Calibri" panose="020F0502020204030204" pitchFamily="34" charset="0"/>
              </a:rPr>
              <a:t>-23 363 €</a:t>
            </a:r>
            <a:endParaRPr lang="fr-FR" dirty="0"/>
          </a:p>
        </p:txBody>
      </p:sp>
      <p:sp>
        <p:nvSpPr>
          <p:cNvPr id="21" name="2"/>
          <p:cNvSpPr txBox="1"/>
          <p:nvPr/>
        </p:nvSpPr>
        <p:spPr>
          <a:xfrm>
            <a:off x="6876256" y="515719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latin typeface="Calibri" panose="020F0502020204030204" pitchFamily="34" charset="0"/>
              </a:rPr>
              <a:t>-18 720 €</a:t>
            </a:r>
            <a:endParaRPr lang="fr-FR" dirty="0"/>
          </a:p>
        </p:txBody>
      </p:sp>
      <p:sp>
        <p:nvSpPr>
          <p:cNvPr id="6" name="1"/>
          <p:cNvSpPr txBox="1"/>
          <p:nvPr/>
        </p:nvSpPr>
        <p:spPr>
          <a:xfrm>
            <a:off x="6876256" y="4967984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dirty="0">
                <a:solidFill>
                  <a:srgbClr val="FFFFFF"/>
                </a:solidFill>
                <a:latin typeface="Calibri" panose="020F0502020204030204" pitchFamily="34" charset="0"/>
              </a:rPr>
              <a:t>143 481 €</a:t>
            </a: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Comment évaluer l’efficacité d’une rémunération ?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07504" y="1484783"/>
            <a:ext cx="8856984" cy="3306417"/>
          </a:xfrm>
          <a:ln>
            <a:solidFill>
              <a:srgbClr val="9662AB"/>
            </a:solidFill>
          </a:ln>
        </p:spPr>
        <p:txBody>
          <a:bodyPr>
            <a:normAutofit/>
          </a:bodyPr>
          <a:lstStyle/>
          <a:p>
            <a:pPr algn="just"/>
            <a:r>
              <a:rPr lang="fr-FR" sz="1200" dirty="0"/>
              <a:t>Entre le coût supporté par l'entreprise et le revenu disponible pour l'intéressé, net de tous prélèvements, quatre types de </a:t>
            </a:r>
            <a:r>
              <a:rPr lang="fr-FR" sz="1200" b="1" u="sng" dirty="0"/>
              <a:t>prélèvements obligatoires</a:t>
            </a:r>
            <a:r>
              <a:rPr lang="fr-FR" sz="1200" dirty="0"/>
              <a:t> doivent être distingués :</a:t>
            </a:r>
          </a:p>
          <a:p>
            <a:pPr lvl="1" algn="just"/>
            <a:r>
              <a:rPr lang="fr-FR" sz="1200" b="1" dirty="0">
                <a:solidFill>
                  <a:srgbClr val="7030A0"/>
                </a:solidFill>
              </a:rPr>
              <a:t>Les cotisations sociales improductives </a:t>
            </a:r>
            <a:r>
              <a:rPr lang="fr-FR" sz="1200" dirty="0"/>
              <a:t>: elles ne génèrent aucun droit, personnel ou familial.</a:t>
            </a:r>
          </a:p>
          <a:p>
            <a:pPr lvl="1" algn="just"/>
            <a:r>
              <a:rPr lang="fr-FR" sz="1200" b="1" dirty="0">
                <a:solidFill>
                  <a:srgbClr val="7030A0"/>
                </a:solidFill>
              </a:rPr>
              <a:t>Les cotisations sociales non relatives </a:t>
            </a:r>
            <a:r>
              <a:rPr lang="fr-FR" sz="1200" dirty="0"/>
              <a:t>: elles génèrent des droits, mais ceux-ci ne sont pas proportionnels à la cotisation payée. La plus importante des cotisations sociales non relatives est la cotisation d'assurance-maladie.</a:t>
            </a:r>
          </a:p>
          <a:p>
            <a:pPr lvl="1" algn="just"/>
            <a:r>
              <a:rPr lang="fr-FR" sz="1200" b="1" dirty="0">
                <a:solidFill>
                  <a:srgbClr val="7030A0"/>
                </a:solidFill>
              </a:rPr>
              <a:t>Les cotisations sociales relatives </a:t>
            </a:r>
            <a:r>
              <a:rPr lang="fr-FR" sz="1200" dirty="0"/>
              <a:t>: elles génèrent des droits qui sont proportionnels à la cotisation payée. </a:t>
            </a:r>
            <a:r>
              <a:rPr lang="fr-FR" sz="1200"/>
              <a:t>Les cotisations </a:t>
            </a:r>
            <a:r>
              <a:rPr lang="fr-FR" sz="1200" dirty="0"/>
              <a:t>relatives comprennent les cotisations retraite, principalement, et les cotisations couvrant les risques d'incapacité, d'invalidité et de décès, plus marginalement.</a:t>
            </a:r>
          </a:p>
          <a:p>
            <a:pPr lvl="1" algn="just"/>
            <a:r>
              <a:rPr lang="fr-FR" sz="1200" b="1" dirty="0">
                <a:solidFill>
                  <a:srgbClr val="7030A0"/>
                </a:solidFill>
              </a:rPr>
              <a:t>L'impôt sur le revenu </a:t>
            </a:r>
            <a:r>
              <a:rPr lang="fr-FR" sz="1200" dirty="0"/>
              <a:t>: il ne génère pas de droits.</a:t>
            </a:r>
          </a:p>
          <a:p>
            <a:pPr algn="just"/>
            <a:r>
              <a:rPr lang="fr-FR" sz="1200" dirty="0"/>
              <a:t>En plus de ces prélèvements obligatoires, l'intéressé peut décider de supporter des </a:t>
            </a:r>
            <a:r>
              <a:rPr lang="fr-FR" sz="1200" b="1" u="sng" dirty="0"/>
              <a:t>prélèvements facultatifs</a:t>
            </a:r>
            <a:r>
              <a:rPr lang="fr-FR" sz="1200" dirty="0"/>
              <a:t>, afin d'augmenter ses couvertures retraite, incapacité, invalidité, décès ou frais de santé.</a:t>
            </a:r>
          </a:p>
          <a:p>
            <a:pPr algn="just"/>
            <a:r>
              <a:rPr lang="fr-FR" sz="1200" b="1" dirty="0">
                <a:solidFill>
                  <a:srgbClr val="7030A0"/>
                </a:solidFill>
              </a:rPr>
              <a:t>L’efficacité globale </a:t>
            </a:r>
            <a:r>
              <a:rPr lang="fr-FR" sz="1200" dirty="0"/>
              <a:t>d’une rémunération se calcule, à un premier stade sommaire de l’analyse, en additionnant </a:t>
            </a:r>
            <a:r>
              <a:rPr lang="fr-FR" sz="1200" b="1" dirty="0">
                <a:solidFill>
                  <a:srgbClr val="7030A0"/>
                </a:solidFill>
              </a:rPr>
              <a:t>le revenu disponible </a:t>
            </a:r>
            <a:r>
              <a:rPr lang="fr-FR" sz="1200" dirty="0"/>
              <a:t>et </a:t>
            </a:r>
            <a:r>
              <a:rPr lang="fr-FR" sz="1200" b="1" dirty="0">
                <a:solidFill>
                  <a:srgbClr val="7030A0"/>
                </a:solidFill>
              </a:rPr>
              <a:t>les cotisations relatives</a:t>
            </a:r>
            <a:r>
              <a:rPr lang="fr-FR" sz="1200" dirty="0"/>
              <a:t>, légales et facultatives. Une analyse plus détaillée exigera de mesurer les droits générés par ces cotisations relatives.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887904" y="4967984"/>
            <a:ext cx="1011815" cy="144000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Coût entreprise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887904" y="5157192"/>
            <a:ext cx="936475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Impôt (IS + IR)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887904" y="5343131"/>
            <a:ext cx="2547492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improductives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887904" y="5517232"/>
            <a:ext cx="2476960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non relatives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887904" y="5703139"/>
            <a:ext cx="2241319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887904" y="5877272"/>
            <a:ext cx="2491388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87904" y="6063147"/>
            <a:ext cx="134363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disponible (1)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887904" y="6237312"/>
            <a:ext cx="2416046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 (2)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887904" y="6392958"/>
            <a:ext cx="2666114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 (3)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887904" y="6567155"/>
            <a:ext cx="164820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global (1) + (2) + (3)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402598" y="5071767"/>
            <a:ext cx="1513218" cy="1516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144000" tIns="180000" rIns="144000" rtlCol="0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</a:rPr>
              <a:t>Exemple d’application pour un président de SAS percevant un salaire annuel brut de 100 K€</a:t>
            </a:r>
          </a:p>
        </p:txBody>
      </p:sp>
      <p:pic>
        <p:nvPicPr>
          <p:cNvPr id="30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135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Paramètres des calculs</a:t>
            </a:r>
          </a:p>
        </p:txBody>
      </p:sp>
      <p:sp>
        <p:nvSpPr>
          <p:cNvPr id="6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07504" y="1557338"/>
            <a:ext cx="8857109" cy="5040014"/>
          </a:xfrm>
        </p:spPr>
        <p:txBody>
          <a:bodyPr>
            <a:normAutofit/>
          </a:bodyPr>
          <a:lstStyle/>
          <a:p>
            <a:r>
              <a:rPr lang="fr-FR" sz="1400" b="1" u="sng" dirty="0">
                <a:solidFill>
                  <a:srgbClr val="7030A0"/>
                </a:solidFill>
              </a:rPr>
              <a:t>Situation personnelle :</a:t>
            </a:r>
          </a:p>
          <a:p>
            <a:pPr lvl="1"/>
            <a:r>
              <a:rPr lang="fr-FR" sz="1400" dirty="0" smtClean="0"/>
              <a:t>Monsieur Martial </a:t>
            </a:r>
            <a:r>
              <a:rPr lang="fr-FR" sz="1400" dirty="0" smtClean="0"/>
              <a:t>ARNAR</a:t>
            </a:r>
            <a:r>
              <a:rPr lang="fr-FR" sz="1400" dirty="0" smtClean="0"/>
              <a:t>, vous avez 52 ans (02/01/1966).</a:t>
            </a:r>
            <a:endParaRPr lang="fr-FR" sz="1400" dirty="0"/>
          </a:p>
          <a:p>
            <a:pPr lvl="1"/>
            <a:r>
              <a:rPr lang="fr-FR" sz="1400" dirty="0" smtClean="0"/>
              <a:t>Vous êtes célibataire et fiscalement vous bénéficiez de 2 parts. Votre revenu préexistant (sans votre rémunération professionnelle) est de 0 €</a:t>
            </a:r>
            <a:endParaRPr lang="fr-FR" sz="1400" dirty="0"/>
          </a:p>
          <a:p>
            <a:pPr lvl="1"/>
            <a:endParaRPr lang="fr-FR" sz="1400" dirty="0"/>
          </a:p>
          <a:p>
            <a:pPr algn="just"/>
            <a:r>
              <a:rPr lang="fr-FR" sz="1400" b="1" u="sng" dirty="0">
                <a:solidFill>
                  <a:srgbClr val="7030A0"/>
                </a:solidFill>
              </a:rPr>
              <a:t>Situation professionnelle :</a:t>
            </a:r>
          </a:p>
          <a:p>
            <a:pPr lvl="1"/>
            <a:r>
              <a:rPr lang="fr-FR" sz="1400" dirty="0" smtClean="0"/>
              <a:t> Vous dirigez actuellement une société employant 4 salariés, en qualité de gérant majoritaire. </a:t>
            </a:r>
            <a:endParaRPr lang="fr-FR" sz="1400" dirty="0"/>
          </a:p>
          <a:p>
            <a:pPr lvl="1"/>
            <a:r>
              <a:rPr lang="fr-FR" sz="1400" dirty="0" smtClean="0"/>
              <a:t>Le capital social, additionné des primes d'émission et des comptes courants d'associé, est de 1000 €.</a:t>
            </a:r>
            <a:endParaRPr lang="fr-FR" sz="1400" dirty="0"/>
          </a:p>
          <a:p>
            <a:pPr lvl="1"/>
            <a:r>
              <a:rPr lang="fr-FR" sz="1400" dirty="0" smtClean="0"/>
              <a:t>La caisse non salariée retenue pour les calculs est  le RSI commerçant.</a:t>
            </a:r>
            <a:endParaRPr lang="fr-FR" sz="1400" dirty="0"/>
          </a:p>
          <a:p>
            <a:pPr lvl="1"/>
            <a:endParaRPr lang="fr-FR" sz="1400" dirty="0"/>
          </a:p>
          <a:p>
            <a:pPr lvl="1"/>
            <a:endParaRPr lang="fr-FR" sz="1400" dirty="0"/>
          </a:p>
          <a:p>
            <a:pPr lvl="1"/>
            <a:endParaRPr lang="fr-FR" sz="1400" dirty="0"/>
          </a:p>
          <a:p>
            <a:pPr lvl="1" algn="just"/>
            <a:endParaRPr lang="fr-FR" sz="1400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330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 synthétiques</a:t>
            </a:r>
          </a:p>
        </p:txBody>
      </p:sp>
      <p:sp>
        <p:nvSpPr>
          <p:cNvPr id="4" name="10"/>
          <p:cNvSpPr txBox="1"/>
          <p:nvPr/>
        </p:nvSpPr>
        <p:spPr>
          <a:xfrm>
            <a:off x="3347591" y="5436623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61 120 €</a:t>
            </a:r>
            <a:endParaRPr lang="fr-FR" dirty="0"/>
          </a:p>
        </p:txBody>
      </p:sp>
      <p:sp>
        <p:nvSpPr>
          <p:cNvPr id="5" name="9"/>
          <p:cNvSpPr txBox="1"/>
          <p:nvPr/>
        </p:nvSpPr>
        <p:spPr>
          <a:xfrm>
            <a:off x="3347239" y="522059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8"/>
          <p:cNvSpPr txBox="1"/>
          <p:nvPr/>
        </p:nvSpPr>
        <p:spPr>
          <a:xfrm>
            <a:off x="3347239" y="5004575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12 338 €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7"/>
          <p:cNvSpPr txBox="1"/>
          <p:nvPr/>
        </p:nvSpPr>
        <p:spPr>
          <a:xfrm>
            <a:off x="3347591" y="4788551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48 782 €</a:t>
            </a:r>
            <a:endParaRPr lang="fr-FR" sz="1600" dirty="0"/>
          </a:p>
        </p:txBody>
      </p:sp>
      <p:sp>
        <p:nvSpPr>
          <p:cNvPr id="9" name="6"/>
          <p:cNvSpPr txBox="1"/>
          <p:nvPr/>
        </p:nvSpPr>
        <p:spPr>
          <a:xfrm>
            <a:off x="3347591" y="456674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5"/>
          <p:cNvSpPr txBox="1"/>
          <p:nvPr/>
        </p:nvSpPr>
        <p:spPr>
          <a:xfrm>
            <a:off x="3347591" y="435071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12 338 €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4"/>
          <p:cNvSpPr txBox="1"/>
          <p:nvPr/>
        </p:nvSpPr>
        <p:spPr>
          <a:xfrm>
            <a:off x="3347591" y="413469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3 762 €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3"/>
          <p:cNvSpPr txBox="1"/>
          <p:nvPr/>
        </p:nvSpPr>
        <p:spPr>
          <a:xfrm>
            <a:off x="3347591" y="3918668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9 154 €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3" name="2"/>
          <p:cNvSpPr txBox="1"/>
          <p:nvPr/>
        </p:nvSpPr>
        <p:spPr>
          <a:xfrm>
            <a:off x="3347591" y="366662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6 897 €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1"/>
          <p:cNvSpPr txBox="1"/>
          <p:nvPr/>
        </p:nvSpPr>
        <p:spPr>
          <a:xfrm>
            <a:off x="3347591" y="3450596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359239" y="3450596"/>
            <a:ext cx="1011815" cy="144000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Coût entreprise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59239" y="3666620"/>
            <a:ext cx="936475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Impôt (IS + IR)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59239" y="3918668"/>
            <a:ext cx="2547492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improductives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59239" y="4134692"/>
            <a:ext cx="2476960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non relatives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9239" y="4350716"/>
            <a:ext cx="2241319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59239" y="4566740"/>
            <a:ext cx="2491388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59239" y="4788551"/>
            <a:ext cx="134363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disponible (1)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59239" y="5004575"/>
            <a:ext cx="2416046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 (2)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59239" y="5220599"/>
            <a:ext cx="2666114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 (3)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59239" y="5436623"/>
            <a:ext cx="164820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global (1) + (2) + (3)</a:t>
            </a:r>
          </a:p>
        </p:txBody>
      </p:sp>
      <p:sp>
        <p:nvSpPr>
          <p:cNvPr id="25" name="10"/>
          <p:cNvSpPr txBox="1"/>
          <p:nvPr/>
        </p:nvSpPr>
        <p:spPr>
          <a:xfrm>
            <a:off x="4669494" y="5436623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52 867 €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9"/>
          <p:cNvSpPr txBox="1"/>
          <p:nvPr/>
        </p:nvSpPr>
        <p:spPr>
          <a:xfrm>
            <a:off x="4669142" y="522059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7" name="8"/>
          <p:cNvSpPr txBox="1"/>
          <p:nvPr/>
        </p:nvSpPr>
        <p:spPr>
          <a:xfrm>
            <a:off x="4669142" y="5004575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12 775 €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7"/>
          <p:cNvSpPr txBox="1"/>
          <p:nvPr/>
        </p:nvSpPr>
        <p:spPr>
          <a:xfrm>
            <a:off x="4669494" y="4788551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40 092 €</a:t>
            </a: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29" name="6"/>
          <p:cNvSpPr txBox="1"/>
          <p:nvPr/>
        </p:nvSpPr>
        <p:spPr>
          <a:xfrm>
            <a:off x="4669494" y="456674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5"/>
          <p:cNvSpPr txBox="1"/>
          <p:nvPr/>
        </p:nvSpPr>
        <p:spPr>
          <a:xfrm>
            <a:off x="4669494" y="435071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12 775 €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4"/>
          <p:cNvSpPr txBox="1"/>
          <p:nvPr/>
        </p:nvSpPr>
        <p:spPr>
          <a:xfrm>
            <a:off x="4669494" y="413469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4 068 €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3"/>
          <p:cNvSpPr txBox="1"/>
          <p:nvPr/>
        </p:nvSpPr>
        <p:spPr>
          <a:xfrm>
            <a:off x="4669494" y="3918668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9 859 €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3" name="2"/>
          <p:cNvSpPr txBox="1"/>
          <p:nvPr/>
        </p:nvSpPr>
        <p:spPr>
          <a:xfrm>
            <a:off x="4669494" y="366662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14 139 €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4" name="1"/>
          <p:cNvSpPr txBox="1"/>
          <p:nvPr/>
        </p:nvSpPr>
        <p:spPr>
          <a:xfrm>
            <a:off x="4669494" y="3450596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5" name="10"/>
          <p:cNvSpPr txBox="1"/>
          <p:nvPr/>
        </p:nvSpPr>
        <p:spPr>
          <a:xfrm>
            <a:off x="7341360" y="5436623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55 570 €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6" name="9"/>
          <p:cNvSpPr txBox="1"/>
          <p:nvPr/>
        </p:nvSpPr>
        <p:spPr>
          <a:xfrm>
            <a:off x="7341008" y="522059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7" name="8"/>
          <p:cNvSpPr txBox="1"/>
          <p:nvPr/>
        </p:nvSpPr>
        <p:spPr>
          <a:xfrm>
            <a:off x="7341008" y="5004575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8 531 € 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7"/>
          <p:cNvSpPr txBox="1"/>
          <p:nvPr/>
        </p:nvSpPr>
        <p:spPr>
          <a:xfrm>
            <a:off x="7341360" y="4788551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47 039 €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6"/>
          <p:cNvSpPr txBox="1"/>
          <p:nvPr/>
        </p:nvSpPr>
        <p:spPr>
          <a:xfrm>
            <a:off x="7341360" y="456674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5"/>
          <p:cNvSpPr txBox="1"/>
          <p:nvPr/>
        </p:nvSpPr>
        <p:spPr>
          <a:xfrm>
            <a:off x="7341360" y="435071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8 531 €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4"/>
          <p:cNvSpPr txBox="1"/>
          <p:nvPr/>
        </p:nvSpPr>
        <p:spPr>
          <a:xfrm>
            <a:off x="7341360" y="413469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3 938 €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3"/>
          <p:cNvSpPr txBox="1"/>
          <p:nvPr/>
        </p:nvSpPr>
        <p:spPr>
          <a:xfrm>
            <a:off x="7341360" y="3918668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11 208 €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" name="2"/>
          <p:cNvSpPr txBox="1"/>
          <p:nvPr/>
        </p:nvSpPr>
        <p:spPr>
          <a:xfrm>
            <a:off x="7341360" y="366662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10 313 €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" name="1"/>
          <p:cNvSpPr txBox="1"/>
          <p:nvPr/>
        </p:nvSpPr>
        <p:spPr>
          <a:xfrm>
            <a:off x="7341360" y="3450596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5" name="10"/>
          <p:cNvSpPr txBox="1"/>
          <p:nvPr/>
        </p:nvSpPr>
        <p:spPr>
          <a:xfrm>
            <a:off x="6013798" y="5436623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57 876 €</a:t>
            </a:r>
            <a:endParaRPr lang="fr-FR" dirty="0"/>
          </a:p>
        </p:txBody>
      </p:sp>
      <p:sp>
        <p:nvSpPr>
          <p:cNvPr id="46" name="9"/>
          <p:cNvSpPr txBox="1"/>
          <p:nvPr/>
        </p:nvSpPr>
        <p:spPr>
          <a:xfrm>
            <a:off x="6013446" y="522059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7" name="8"/>
          <p:cNvSpPr txBox="1"/>
          <p:nvPr/>
        </p:nvSpPr>
        <p:spPr>
          <a:xfrm>
            <a:off x="6013446" y="5004575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14 729 €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8" name="7"/>
          <p:cNvSpPr txBox="1"/>
          <p:nvPr/>
        </p:nvSpPr>
        <p:spPr>
          <a:xfrm>
            <a:off x="6013798" y="4788551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43 147 €</a:t>
            </a:r>
            <a:endParaRPr lang="fr-FR" sz="1600" dirty="0"/>
          </a:p>
        </p:txBody>
      </p:sp>
      <p:sp>
        <p:nvSpPr>
          <p:cNvPr id="49" name="6"/>
          <p:cNvSpPr txBox="1"/>
          <p:nvPr/>
        </p:nvSpPr>
        <p:spPr>
          <a:xfrm>
            <a:off x="6013798" y="456674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5"/>
          <p:cNvSpPr txBox="1"/>
          <p:nvPr/>
        </p:nvSpPr>
        <p:spPr>
          <a:xfrm>
            <a:off x="6013798" y="435071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14 729 €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4"/>
          <p:cNvSpPr txBox="1"/>
          <p:nvPr/>
        </p:nvSpPr>
        <p:spPr>
          <a:xfrm>
            <a:off x="6013798" y="413469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7 715 €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2" name="3"/>
          <p:cNvSpPr txBox="1"/>
          <p:nvPr/>
        </p:nvSpPr>
        <p:spPr>
          <a:xfrm>
            <a:off x="6013798" y="3918668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10 806 €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3" name="2"/>
          <p:cNvSpPr txBox="1"/>
          <p:nvPr/>
        </p:nvSpPr>
        <p:spPr>
          <a:xfrm>
            <a:off x="6013798" y="366662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4 629 €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" name="1"/>
          <p:cNvSpPr txBox="1"/>
          <p:nvPr/>
        </p:nvSpPr>
        <p:spPr>
          <a:xfrm>
            <a:off x="6013798" y="3450596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347864" y="2060848"/>
            <a:ext cx="1224136" cy="131769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revenu du gérant est égal à 81 032 € et il n'a pas de distribution</a:t>
            </a:r>
            <a:endParaRPr lang="fr-FR" sz="1000" dirty="0"/>
          </a:p>
        </p:txBody>
      </p:sp>
      <p:sp>
        <p:nvSpPr>
          <p:cNvPr id="55" name="ZoneTexte 54"/>
          <p:cNvSpPr txBox="1"/>
          <p:nvPr/>
        </p:nvSpPr>
        <p:spPr>
          <a:xfrm>
            <a:off x="4669142" y="2065088"/>
            <a:ext cx="1224136" cy="131345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revenu du gérant est égal à 31 429 € et la distribution brute est égale à 40 670 €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013446" y="2074231"/>
            <a:ext cx="1224136" cy="130431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salaire brut du président est égal à 59 853 € et il n'a pas de distribution</a:t>
            </a:r>
            <a:endParaRPr lang="fr-FR" sz="1000" dirty="0"/>
          </a:p>
        </p:txBody>
      </p:sp>
      <p:sp>
        <p:nvSpPr>
          <p:cNvPr id="57" name="ZoneTexte 56"/>
          <p:cNvSpPr txBox="1"/>
          <p:nvPr/>
        </p:nvSpPr>
        <p:spPr>
          <a:xfrm>
            <a:off x="7357750" y="2069992"/>
            <a:ext cx="1224136" cy="130855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salaire brut est égal à 30 549 € et la distribution brute est égale à 33 156 €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8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8975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Optimum rémunération-dividendes : revenu disponible </a:t>
            </a:r>
          </a:p>
        </p:txBody>
      </p:sp>
      <p:sp>
        <p:nvSpPr>
          <p:cNvPr id="4" name="Bulle narrative : rectangle à coins arrondis 3"/>
          <p:cNvSpPr/>
          <p:nvPr/>
        </p:nvSpPr>
        <p:spPr>
          <a:xfrm>
            <a:off x="4499992" y="1575376"/>
            <a:ext cx="1368152" cy="1008112"/>
          </a:xfrm>
          <a:prstGeom prst="wedgeRoundRectCallout">
            <a:avLst/>
          </a:prstGeom>
          <a:solidFill>
            <a:srgbClr val="E2D4E8"/>
          </a:solidFill>
          <a:ln>
            <a:solidFill>
              <a:srgbClr val="935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rgbClr val="366092"/>
              </a:solidFill>
              <a:latin typeface="Calibri" panose="020F0502020204030204" pitchFamily="34" charset="0"/>
            </a:endParaRPr>
          </a:p>
          <a:p>
            <a:pPr algn="ctr"/>
            <a:endParaRPr lang="fr-FR" sz="1000" b="1" dirty="0">
              <a:solidFill>
                <a:srgbClr val="366092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Optimum entre rémunération et distribution, en basant le calcul sur le revenu </a:t>
            </a:r>
            <a:r>
              <a:rPr lang="fr-FR" sz="1000" b="1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disponible</a:t>
            </a:r>
          </a:p>
          <a:p>
            <a:pPr algn="ctr"/>
            <a:endParaRPr lang="fr-FR" dirty="0"/>
          </a:p>
        </p:txBody>
      </p:sp>
      <p:sp>
        <p:nvSpPr>
          <p:cNvPr id="6" name="Bulle narrative : rectangle à coins arrondis 5"/>
          <p:cNvSpPr/>
          <p:nvPr/>
        </p:nvSpPr>
        <p:spPr>
          <a:xfrm>
            <a:off x="7236296" y="1575376"/>
            <a:ext cx="1368152" cy="1008112"/>
          </a:xfrm>
          <a:prstGeom prst="wedgeRoundRectCallout">
            <a:avLst/>
          </a:prstGeom>
          <a:solidFill>
            <a:srgbClr val="E2D4E8"/>
          </a:solidFill>
          <a:ln>
            <a:solidFill>
              <a:srgbClr val="935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rgbClr val="366092"/>
              </a:solidFill>
              <a:latin typeface="Calibri" panose="020F0502020204030204" pitchFamily="34" charset="0"/>
            </a:endParaRPr>
          </a:p>
          <a:p>
            <a:pPr algn="ctr"/>
            <a:endParaRPr lang="fr-FR" sz="1000" b="1" dirty="0">
              <a:solidFill>
                <a:srgbClr val="366092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Optimum entre rémunération et distribution, en basant le calcul sur le revenu </a:t>
            </a:r>
            <a:r>
              <a:rPr lang="fr-FR" sz="1000" b="1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disponible</a:t>
            </a:r>
          </a:p>
          <a:p>
            <a:pPr algn="ctr"/>
            <a:endParaRPr lang="fr-FR" dirty="0"/>
          </a:p>
        </p:txBody>
      </p:sp>
      <p:sp>
        <p:nvSpPr>
          <p:cNvPr id="8" name="10"/>
          <p:cNvSpPr txBox="1"/>
          <p:nvPr/>
        </p:nvSpPr>
        <p:spPr>
          <a:xfrm>
            <a:off x="3347591" y="6135107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61 120 €</a:t>
            </a:r>
            <a:endParaRPr lang="fr-FR" dirty="0"/>
          </a:p>
        </p:txBody>
      </p:sp>
      <p:sp>
        <p:nvSpPr>
          <p:cNvPr id="9" name="9"/>
          <p:cNvSpPr txBox="1"/>
          <p:nvPr/>
        </p:nvSpPr>
        <p:spPr>
          <a:xfrm>
            <a:off x="3347239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8"/>
          <p:cNvSpPr txBox="1"/>
          <p:nvPr/>
        </p:nvSpPr>
        <p:spPr>
          <a:xfrm>
            <a:off x="3347239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12 338 €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7"/>
          <p:cNvSpPr txBox="1"/>
          <p:nvPr/>
        </p:nvSpPr>
        <p:spPr>
          <a:xfrm>
            <a:off x="3347591" y="548703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48 782 €</a:t>
            </a:r>
            <a:endParaRPr lang="fr-FR" sz="1600" dirty="0"/>
          </a:p>
        </p:txBody>
      </p:sp>
      <p:sp>
        <p:nvSpPr>
          <p:cNvPr id="12" name="6"/>
          <p:cNvSpPr txBox="1"/>
          <p:nvPr/>
        </p:nvSpPr>
        <p:spPr>
          <a:xfrm>
            <a:off x="3347591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5"/>
          <p:cNvSpPr txBox="1"/>
          <p:nvPr/>
        </p:nvSpPr>
        <p:spPr>
          <a:xfrm>
            <a:off x="3347591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12 338 €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4"/>
          <p:cNvSpPr txBox="1"/>
          <p:nvPr/>
        </p:nvSpPr>
        <p:spPr>
          <a:xfrm>
            <a:off x="3347591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3 762 €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3"/>
          <p:cNvSpPr txBox="1"/>
          <p:nvPr/>
        </p:nvSpPr>
        <p:spPr>
          <a:xfrm>
            <a:off x="3347591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9 154 €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2"/>
          <p:cNvSpPr txBox="1"/>
          <p:nvPr/>
        </p:nvSpPr>
        <p:spPr>
          <a:xfrm>
            <a:off x="3347591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6 897 €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1"/>
          <p:cNvSpPr txBox="1"/>
          <p:nvPr/>
        </p:nvSpPr>
        <p:spPr>
          <a:xfrm>
            <a:off x="3347591" y="4149080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59239" y="4149080"/>
            <a:ext cx="1011815" cy="144000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Coût entreprise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9239" y="4365104"/>
            <a:ext cx="936475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Impôt (IS + IR)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59239" y="4617152"/>
            <a:ext cx="2547492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improductives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59239" y="4833176"/>
            <a:ext cx="2476960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non relatives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59239" y="5049200"/>
            <a:ext cx="2241319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59239" y="5265224"/>
            <a:ext cx="2491388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59239" y="5487035"/>
            <a:ext cx="134363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disponible (1)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59239" y="5703059"/>
            <a:ext cx="2416046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 (2)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59239" y="5919083"/>
            <a:ext cx="2666114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 (3)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359239" y="6135107"/>
            <a:ext cx="164820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global (1) + (2) + (3)</a:t>
            </a:r>
          </a:p>
        </p:txBody>
      </p:sp>
      <p:sp>
        <p:nvSpPr>
          <p:cNvPr id="28" name="10"/>
          <p:cNvSpPr txBox="1"/>
          <p:nvPr/>
        </p:nvSpPr>
        <p:spPr>
          <a:xfrm>
            <a:off x="4669494" y="6135107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61 145 €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9"/>
          <p:cNvSpPr txBox="1"/>
          <p:nvPr/>
        </p:nvSpPr>
        <p:spPr>
          <a:xfrm>
            <a:off x="4669142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8"/>
          <p:cNvSpPr txBox="1"/>
          <p:nvPr/>
        </p:nvSpPr>
        <p:spPr>
          <a:xfrm>
            <a:off x="4669142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12 347 €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7"/>
          <p:cNvSpPr txBox="1"/>
          <p:nvPr/>
        </p:nvSpPr>
        <p:spPr>
          <a:xfrm>
            <a:off x="4669494" y="548703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48 798 €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6"/>
          <p:cNvSpPr txBox="1"/>
          <p:nvPr/>
        </p:nvSpPr>
        <p:spPr>
          <a:xfrm>
            <a:off x="4669494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3" name="5"/>
          <p:cNvSpPr txBox="1"/>
          <p:nvPr/>
        </p:nvSpPr>
        <p:spPr>
          <a:xfrm>
            <a:off x="4669494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12 347 €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4" name="4"/>
          <p:cNvSpPr txBox="1"/>
          <p:nvPr/>
        </p:nvSpPr>
        <p:spPr>
          <a:xfrm>
            <a:off x="4669494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3 768 €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5" name="3"/>
          <p:cNvSpPr txBox="1"/>
          <p:nvPr/>
        </p:nvSpPr>
        <p:spPr>
          <a:xfrm>
            <a:off x="4669494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9 185 €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6" name="2"/>
          <p:cNvSpPr txBox="1"/>
          <p:nvPr/>
        </p:nvSpPr>
        <p:spPr>
          <a:xfrm>
            <a:off x="4669494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6 835 €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7" name="1"/>
          <p:cNvSpPr txBox="1"/>
          <p:nvPr/>
        </p:nvSpPr>
        <p:spPr>
          <a:xfrm>
            <a:off x="4669494" y="4149080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10"/>
          <p:cNvSpPr txBox="1"/>
          <p:nvPr/>
        </p:nvSpPr>
        <p:spPr>
          <a:xfrm>
            <a:off x="7341360" y="6135107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55 570 €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9"/>
          <p:cNvSpPr txBox="1"/>
          <p:nvPr/>
        </p:nvSpPr>
        <p:spPr>
          <a:xfrm>
            <a:off x="7341008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8"/>
          <p:cNvSpPr txBox="1"/>
          <p:nvPr/>
        </p:nvSpPr>
        <p:spPr>
          <a:xfrm>
            <a:off x="7341008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8 531 € 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7"/>
          <p:cNvSpPr txBox="1"/>
          <p:nvPr/>
        </p:nvSpPr>
        <p:spPr>
          <a:xfrm>
            <a:off x="7341360" y="548703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47 039 €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6"/>
          <p:cNvSpPr txBox="1"/>
          <p:nvPr/>
        </p:nvSpPr>
        <p:spPr>
          <a:xfrm>
            <a:off x="7341360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" name="5"/>
          <p:cNvSpPr txBox="1"/>
          <p:nvPr/>
        </p:nvSpPr>
        <p:spPr>
          <a:xfrm>
            <a:off x="7341360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8 531 €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" name="4"/>
          <p:cNvSpPr txBox="1"/>
          <p:nvPr/>
        </p:nvSpPr>
        <p:spPr>
          <a:xfrm>
            <a:off x="7341360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3 938 €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5" name="3"/>
          <p:cNvSpPr txBox="1"/>
          <p:nvPr/>
        </p:nvSpPr>
        <p:spPr>
          <a:xfrm>
            <a:off x="7341360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11 208 €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2"/>
          <p:cNvSpPr txBox="1"/>
          <p:nvPr/>
        </p:nvSpPr>
        <p:spPr>
          <a:xfrm>
            <a:off x="7341360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10 313 €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7" name="1"/>
          <p:cNvSpPr txBox="1"/>
          <p:nvPr/>
        </p:nvSpPr>
        <p:spPr>
          <a:xfrm>
            <a:off x="7341360" y="4149080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8" name="10"/>
          <p:cNvSpPr txBox="1"/>
          <p:nvPr/>
        </p:nvSpPr>
        <p:spPr>
          <a:xfrm>
            <a:off x="6013798" y="6135107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57 876 €</a:t>
            </a:r>
            <a:endParaRPr lang="fr-FR" dirty="0"/>
          </a:p>
        </p:txBody>
      </p:sp>
      <p:sp>
        <p:nvSpPr>
          <p:cNvPr id="49" name="9"/>
          <p:cNvSpPr txBox="1"/>
          <p:nvPr/>
        </p:nvSpPr>
        <p:spPr>
          <a:xfrm>
            <a:off x="6013446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8"/>
          <p:cNvSpPr txBox="1"/>
          <p:nvPr/>
        </p:nvSpPr>
        <p:spPr>
          <a:xfrm>
            <a:off x="6013446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14 729 €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7"/>
          <p:cNvSpPr txBox="1"/>
          <p:nvPr/>
        </p:nvSpPr>
        <p:spPr>
          <a:xfrm>
            <a:off x="6013798" y="548703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43 147 €</a:t>
            </a:r>
            <a:endParaRPr lang="fr-FR" sz="1600" dirty="0"/>
          </a:p>
        </p:txBody>
      </p:sp>
      <p:sp>
        <p:nvSpPr>
          <p:cNvPr id="52" name="6"/>
          <p:cNvSpPr txBox="1"/>
          <p:nvPr/>
        </p:nvSpPr>
        <p:spPr>
          <a:xfrm>
            <a:off x="6013798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3" name="5"/>
          <p:cNvSpPr txBox="1"/>
          <p:nvPr/>
        </p:nvSpPr>
        <p:spPr>
          <a:xfrm>
            <a:off x="6013798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14 729 €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" name="4"/>
          <p:cNvSpPr txBox="1"/>
          <p:nvPr/>
        </p:nvSpPr>
        <p:spPr>
          <a:xfrm>
            <a:off x="6013798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7 715 €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5" name="3"/>
          <p:cNvSpPr txBox="1"/>
          <p:nvPr/>
        </p:nvSpPr>
        <p:spPr>
          <a:xfrm>
            <a:off x="6013798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10 806 €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6" name="2"/>
          <p:cNvSpPr txBox="1"/>
          <p:nvPr/>
        </p:nvSpPr>
        <p:spPr>
          <a:xfrm>
            <a:off x="6013798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4 629 €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7" name="1"/>
          <p:cNvSpPr txBox="1"/>
          <p:nvPr/>
        </p:nvSpPr>
        <p:spPr>
          <a:xfrm>
            <a:off x="6013798" y="4149080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3347864" y="2759332"/>
            <a:ext cx="1224136" cy="131769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revenu du gérant est égal à 81 032 € et il n'a pas de distribution</a:t>
            </a:r>
            <a:endParaRPr lang="fr-FR" sz="1000" dirty="0"/>
          </a:p>
        </p:txBody>
      </p:sp>
      <p:sp>
        <p:nvSpPr>
          <p:cNvPr id="59" name="ZoneTexte 58"/>
          <p:cNvSpPr txBox="1"/>
          <p:nvPr/>
        </p:nvSpPr>
        <p:spPr>
          <a:xfrm>
            <a:off x="4669142" y="2763572"/>
            <a:ext cx="1224136" cy="131345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revenu du gérant est égal à 78 091 € et la distribution brute est égale à 2 500 €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6013446" y="2772715"/>
            <a:ext cx="1224136" cy="130431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salaire brut du président est égal à 59 853 € et il n'a pas de distribution</a:t>
            </a:r>
            <a:endParaRPr lang="fr-FR" sz="1000" dirty="0"/>
          </a:p>
        </p:txBody>
      </p:sp>
      <p:sp>
        <p:nvSpPr>
          <p:cNvPr id="61" name="ZoneTexte 60"/>
          <p:cNvSpPr txBox="1"/>
          <p:nvPr/>
        </p:nvSpPr>
        <p:spPr>
          <a:xfrm>
            <a:off x="7357750" y="2768476"/>
            <a:ext cx="1224136" cy="130855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salaire brut est égal à 41 865 € et la distribution brute est égale à 33 156 €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2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6379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Optimum rémunération-dividendes : revenu global </a:t>
            </a:r>
          </a:p>
        </p:txBody>
      </p:sp>
      <p:sp>
        <p:nvSpPr>
          <p:cNvPr id="4" name="Bulle narrative : rectangle à coins arrondis 3"/>
          <p:cNvSpPr/>
          <p:nvPr/>
        </p:nvSpPr>
        <p:spPr>
          <a:xfrm>
            <a:off x="4499992" y="1575376"/>
            <a:ext cx="1368152" cy="1008112"/>
          </a:xfrm>
          <a:prstGeom prst="wedgeRoundRectCallout">
            <a:avLst/>
          </a:prstGeom>
          <a:solidFill>
            <a:srgbClr val="E2D4E8"/>
          </a:solidFill>
          <a:ln>
            <a:solidFill>
              <a:srgbClr val="935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rgbClr val="366092"/>
              </a:solidFill>
              <a:latin typeface="Calibri" panose="020F0502020204030204" pitchFamily="34" charset="0"/>
            </a:endParaRPr>
          </a:p>
          <a:p>
            <a:pPr algn="ctr"/>
            <a:endParaRPr lang="fr-FR" sz="10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Optimum entre rémunération et distribution, en basant le calcul sur le revenu </a:t>
            </a:r>
            <a:r>
              <a:rPr lang="fr-FR" sz="1000" b="1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global</a:t>
            </a:r>
          </a:p>
          <a:p>
            <a:pPr algn="ctr"/>
            <a:endParaRPr lang="fr-FR" dirty="0"/>
          </a:p>
        </p:txBody>
      </p:sp>
      <p:sp>
        <p:nvSpPr>
          <p:cNvPr id="6" name="Bulle narrative : rectangle à coins arrondis 5"/>
          <p:cNvSpPr/>
          <p:nvPr/>
        </p:nvSpPr>
        <p:spPr>
          <a:xfrm>
            <a:off x="7236296" y="1575376"/>
            <a:ext cx="1368152" cy="1008112"/>
          </a:xfrm>
          <a:prstGeom prst="wedgeRoundRectCallout">
            <a:avLst/>
          </a:prstGeom>
          <a:solidFill>
            <a:srgbClr val="E2D4E8"/>
          </a:solidFill>
          <a:ln>
            <a:solidFill>
              <a:srgbClr val="935D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rgbClr val="366092"/>
              </a:solidFill>
              <a:latin typeface="Calibri" panose="020F0502020204030204" pitchFamily="34" charset="0"/>
            </a:endParaRPr>
          </a:p>
          <a:p>
            <a:pPr algn="ctr"/>
            <a:endParaRPr lang="fr-FR" sz="1000" b="1" dirty="0">
              <a:solidFill>
                <a:srgbClr val="366092"/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1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Optimum entre rémunération et distribution, en basant le calcul sur le revenu </a:t>
            </a:r>
            <a:r>
              <a:rPr lang="fr-FR" sz="1000" b="1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global</a:t>
            </a:r>
          </a:p>
          <a:p>
            <a:pPr algn="ctr"/>
            <a:endParaRPr lang="fr-FR" dirty="0"/>
          </a:p>
        </p:txBody>
      </p:sp>
      <p:sp>
        <p:nvSpPr>
          <p:cNvPr id="8" name="10"/>
          <p:cNvSpPr txBox="1"/>
          <p:nvPr/>
        </p:nvSpPr>
        <p:spPr>
          <a:xfrm>
            <a:off x="3347591" y="6135107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61 120 €</a:t>
            </a:r>
            <a:endParaRPr lang="fr-FR" dirty="0"/>
          </a:p>
        </p:txBody>
      </p:sp>
      <p:sp>
        <p:nvSpPr>
          <p:cNvPr id="9" name="9"/>
          <p:cNvSpPr txBox="1"/>
          <p:nvPr/>
        </p:nvSpPr>
        <p:spPr>
          <a:xfrm>
            <a:off x="3347239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8"/>
          <p:cNvSpPr txBox="1"/>
          <p:nvPr/>
        </p:nvSpPr>
        <p:spPr>
          <a:xfrm>
            <a:off x="3347239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12 338 €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7"/>
          <p:cNvSpPr txBox="1"/>
          <p:nvPr/>
        </p:nvSpPr>
        <p:spPr>
          <a:xfrm>
            <a:off x="3347591" y="548703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48 782 €</a:t>
            </a:r>
            <a:endParaRPr lang="fr-FR" sz="1600" dirty="0"/>
          </a:p>
        </p:txBody>
      </p:sp>
      <p:sp>
        <p:nvSpPr>
          <p:cNvPr id="12" name="6"/>
          <p:cNvSpPr txBox="1"/>
          <p:nvPr/>
        </p:nvSpPr>
        <p:spPr>
          <a:xfrm>
            <a:off x="3347591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5"/>
          <p:cNvSpPr txBox="1"/>
          <p:nvPr/>
        </p:nvSpPr>
        <p:spPr>
          <a:xfrm>
            <a:off x="3347591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12 338 €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4"/>
          <p:cNvSpPr txBox="1"/>
          <p:nvPr/>
        </p:nvSpPr>
        <p:spPr>
          <a:xfrm>
            <a:off x="3347591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3 762 €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3"/>
          <p:cNvSpPr txBox="1"/>
          <p:nvPr/>
        </p:nvSpPr>
        <p:spPr>
          <a:xfrm>
            <a:off x="3347591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9 154 €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2"/>
          <p:cNvSpPr txBox="1"/>
          <p:nvPr/>
        </p:nvSpPr>
        <p:spPr>
          <a:xfrm>
            <a:off x="3347591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6 897 €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1"/>
          <p:cNvSpPr txBox="1"/>
          <p:nvPr/>
        </p:nvSpPr>
        <p:spPr>
          <a:xfrm>
            <a:off x="3347591" y="4149080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359239" y="4149080"/>
            <a:ext cx="1011815" cy="144000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Coût entreprise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9239" y="4365104"/>
            <a:ext cx="936475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Impôt (IS + IR)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59239" y="4617152"/>
            <a:ext cx="2547492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improductives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59239" y="4833176"/>
            <a:ext cx="2476960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non relatives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59239" y="5049200"/>
            <a:ext cx="2241319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59239" y="5265224"/>
            <a:ext cx="2491388" cy="153888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59239" y="5487035"/>
            <a:ext cx="134363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disponible (1)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59239" y="5703059"/>
            <a:ext cx="2416046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légales et relatives (2)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359239" y="5919083"/>
            <a:ext cx="2666114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Cotisations sociales facultatives et relatives (3)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359239" y="6135107"/>
            <a:ext cx="164820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global (1) + (2) + (3)</a:t>
            </a:r>
          </a:p>
        </p:txBody>
      </p:sp>
      <p:sp>
        <p:nvSpPr>
          <p:cNvPr id="28" name="10"/>
          <p:cNvSpPr txBox="1"/>
          <p:nvPr/>
        </p:nvSpPr>
        <p:spPr>
          <a:xfrm>
            <a:off x="4669494" y="6135107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61 170 €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9" name="9"/>
          <p:cNvSpPr txBox="1"/>
          <p:nvPr/>
        </p:nvSpPr>
        <p:spPr>
          <a:xfrm>
            <a:off x="4669142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" name="8"/>
          <p:cNvSpPr txBox="1"/>
          <p:nvPr/>
        </p:nvSpPr>
        <p:spPr>
          <a:xfrm>
            <a:off x="4669142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12 500 €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1" name="7"/>
          <p:cNvSpPr txBox="1"/>
          <p:nvPr/>
        </p:nvSpPr>
        <p:spPr>
          <a:xfrm>
            <a:off x="4669494" y="548703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48 670 €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2" name="6"/>
          <p:cNvSpPr txBox="1"/>
          <p:nvPr/>
        </p:nvSpPr>
        <p:spPr>
          <a:xfrm>
            <a:off x="4669494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3" name="5"/>
          <p:cNvSpPr txBox="1"/>
          <p:nvPr/>
        </p:nvSpPr>
        <p:spPr>
          <a:xfrm>
            <a:off x="4669494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12 500 €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4" name="4"/>
          <p:cNvSpPr txBox="1"/>
          <p:nvPr/>
        </p:nvSpPr>
        <p:spPr>
          <a:xfrm>
            <a:off x="4669494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3 875 €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5" name="3"/>
          <p:cNvSpPr txBox="1"/>
          <p:nvPr/>
        </p:nvSpPr>
        <p:spPr>
          <a:xfrm>
            <a:off x="4669494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9 426 €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6" name="2"/>
          <p:cNvSpPr txBox="1"/>
          <p:nvPr/>
        </p:nvSpPr>
        <p:spPr>
          <a:xfrm>
            <a:off x="4669494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6 461 €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7" name="1"/>
          <p:cNvSpPr txBox="1"/>
          <p:nvPr/>
        </p:nvSpPr>
        <p:spPr>
          <a:xfrm>
            <a:off x="4669494" y="4149080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8" name="10"/>
          <p:cNvSpPr txBox="1"/>
          <p:nvPr/>
        </p:nvSpPr>
        <p:spPr>
          <a:xfrm>
            <a:off x="7341360" y="6135107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57 987 €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9" name="9"/>
          <p:cNvSpPr txBox="1"/>
          <p:nvPr/>
        </p:nvSpPr>
        <p:spPr>
          <a:xfrm>
            <a:off x="7341008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8"/>
          <p:cNvSpPr txBox="1"/>
          <p:nvPr/>
        </p:nvSpPr>
        <p:spPr>
          <a:xfrm>
            <a:off x="7341008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12 848 € 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1" name="7"/>
          <p:cNvSpPr txBox="1"/>
          <p:nvPr/>
        </p:nvSpPr>
        <p:spPr>
          <a:xfrm>
            <a:off x="7341360" y="548703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45 140 €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6"/>
          <p:cNvSpPr txBox="1"/>
          <p:nvPr/>
        </p:nvSpPr>
        <p:spPr>
          <a:xfrm>
            <a:off x="7341360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3" name="5"/>
          <p:cNvSpPr txBox="1"/>
          <p:nvPr/>
        </p:nvSpPr>
        <p:spPr>
          <a:xfrm>
            <a:off x="7341360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12 848 €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4" name="4"/>
          <p:cNvSpPr txBox="1"/>
          <p:nvPr/>
        </p:nvSpPr>
        <p:spPr>
          <a:xfrm>
            <a:off x="7341360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6 653 €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5" name="3"/>
          <p:cNvSpPr txBox="1"/>
          <p:nvPr/>
        </p:nvSpPr>
        <p:spPr>
          <a:xfrm>
            <a:off x="7341360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10 940 €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2"/>
          <p:cNvSpPr txBox="1"/>
          <p:nvPr/>
        </p:nvSpPr>
        <p:spPr>
          <a:xfrm>
            <a:off x="7341360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5 446 €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7" name="1"/>
          <p:cNvSpPr txBox="1"/>
          <p:nvPr/>
        </p:nvSpPr>
        <p:spPr>
          <a:xfrm>
            <a:off x="7341360" y="4149080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8" name="10"/>
          <p:cNvSpPr txBox="1"/>
          <p:nvPr/>
        </p:nvSpPr>
        <p:spPr>
          <a:xfrm>
            <a:off x="6013798" y="6135107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57 876 €</a:t>
            </a:r>
            <a:endParaRPr lang="fr-FR" dirty="0"/>
          </a:p>
        </p:txBody>
      </p:sp>
      <p:sp>
        <p:nvSpPr>
          <p:cNvPr id="49" name="9"/>
          <p:cNvSpPr txBox="1"/>
          <p:nvPr/>
        </p:nvSpPr>
        <p:spPr>
          <a:xfrm>
            <a:off x="6013446" y="5919083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8"/>
          <p:cNvSpPr txBox="1"/>
          <p:nvPr/>
        </p:nvSpPr>
        <p:spPr>
          <a:xfrm>
            <a:off x="6013446" y="5703059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14 729 €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1" name="7"/>
          <p:cNvSpPr txBox="1"/>
          <p:nvPr/>
        </p:nvSpPr>
        <p:spPr>
          <a:xfrm>
            <a:off x="6013798" y="548703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43 147 €</a:t>
            </a:r>
            <a:endParaRPr lang="fr-FR" sz="1600" dirty="0"/>
          </a:p>
        </p:txBody>
      </p:sp>
      <p:sp>
        <p:nvSpPr>
          <p:cNvPr id="52" name="6"/>
          <p:cNvSpPr txBox="1"/>
          <p:nvPr/>
        </p:nvSpPr>
        <p:spPr>
          <a:xfrm>
            <a:off x="6013798" y="526522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3" name="5"/>
          <p:cNvSpPr txBox="1"/>
          <p:nvPr/>
        </p:nvSpPr>
        <p:spPr>
          <a:xfrm>
            <a:off x="6013798" y="5049200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14 729 €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" name="4"/>
          <p:cNvSpPr txBox="1"/>
          <p:nvPr/>
        </p:nvSpPr>
        <p:spPr>
          <a:xfrm>
            <a:off x="6013798" y="4833176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7 715 €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5" name="3"/>
          <p:cNvSpPr txBox="1"/>
          <p:nvPr/>
        </p:nvSpPr>
        <p:spPr>
          <a:xfrm>
            <a:off x="6013798" y="4617152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10 806 € </a:t>
            </a:r>
            <a:endParaRPr lang="fr-FR" sz="105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6" name="2"/>
          <p:cNvSpPr txBox="1"/>
          <p:nvPr/>
        </p:nvSpPr>
        <p:spPr>
          <a:xfrm>
            <a:off x="6013798" y="4365104"/>
            <a:ext cx="1224136" cy="180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4 629 €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7" name="1"/>
          <p:cNvSpPr txBox="1"/>
          <p:nvPr/>
        </p:nvSpPr>
        <p:spPr>
          <a:xfrm>
            <a:off x="6013798" y="4149080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58" name="ZoneTexte 57"/>
          <p:cNvSpPr txBox="1"/>
          <p:nvPr/>
        </p:nvSpPr>
        <p:spPr>
          <a:xfrm>
            <a:off x="3347864" y="2759332"/>
            <a:ext cx="1224136" cy="131769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revenu du gérant est égal à 81 032 € et il n'a pas de distribution</a:t>
            </a:r>
            <a:endParaRPr lang="fr-FR" sz="1000" dirty="0"/>
          </a:p>
        </p:txBody>
      </p:sp>
      <p:sp>
        <p:nvSpPr>
          <p:cNvPr id="59" name="ZoneTexte 58"/>
          <p:cNvSpPr txBox="1"/>
          <p:nvPr/>
        </p:nvSpPr>
        <p:spPr>
          <a:xfrm>
            <a:off x="4669142" y="2763572"/>
            <a:ext cx="1224136" cy="1313459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revenu du gérant est égal à 65 936 € et la distribution brute est égale à 12 832 €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6013446" y="2772715"/>
            <a:ext cx="1224136" cy="130431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salaire brut du président est égal à 59 853 € et il n'a pas de distribution</a:t>
            </a:r>
            <a:endParaRPr lang="fr-FR" sz="1000" dirty="0"/>
          </a:p>
        </p:txBody>
      </p:sp>
      <p:sp>
        <p:nvSpPr>
          <p:cNvPr id="61" name="ZoneTexte 60"/>
          <p:cNvSpPr txBox="1"/>
          <p:nvPr/>
        </p:nvSpPr>
        <p:spPr>
          <a:xfrm>
            <a:off x="7357750" y="2768476"/>
            <a:ext cx="1224136" cy="130855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salaire brut est égal à 69 907 € et la distribution brute est égale à 9 456 €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2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8945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grille de comparaison pour agir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1520" y="1556792"/>
            <a:ext cx="83529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Le choix du statut et du dosage entre rémunération et dividendes est susceptible d’augmenter le revenu disponible, à coût constant pour l’entreprise.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Mais cette augmentation signifie toujours la diminution des cotisations relatives.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Ainsi, le changement de statut n’aura d’intérêt qu’à la condition que la capacité d’épargne libre – qui est égale à l’augmentation de revenu disponible - permette une amélioration des couvertures sociales (retraite, incapacité, invalidité et décès).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Les enjeux de cette problématique sont résumés par les chiffres ci-dessous :</a:t>
            </a:r>
          </a:p>
        </p:txBody>
      </p:sp>
      <p:sp>
        <p:nvSpPr>
          <p:cNvPr id="10" name="7"/>
          <p:cNvSpPr txBox="1"/>
          <p:nvPr/>
        </p:nvSpPr>
        <p:spPr>
          <a:xfrm>
            <a:off x="3347591" y="4711251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48 782 €</a:t>
            </a:r>
            <a:endParaRPr lang="fr-FR" sz="1600" dirty="0"/>
          </a:p>
        </p:txBody>
      </p:sp>
      <p:sp>
        <p:nvSpPr>
          <p:cNvPr id="16" name="1"/>
          <p:cNvSpPr txBox="1"/>
          <p:nvPr/>
        </p:nvSpPr>
        <p:spPr>
          <a:xfrm>
            <a:off x="3347591" y="4441697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59239" y="4441697"/>
            <a:ext cx="1011815" cy="144000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Coût entreprise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59239" y="4711251"/>
            <a:ext cx="1343638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Revenu disponible (1)</a:t>
            </a:r>
          </a:p>
        </p:txBody>
      </p:sp>
      <p:sp>
        <p:nvSpPr>
          <p:cNvPr id="30" name="7"/>
          <p:cNvSpPr txBox="1"/>
          <p:nvPr/>
        </p:nvSpPr>
        <p:spPr>
          <a:xfrm>
            <a:off x="4669494" y="4711251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40 092 €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6" name="1"/>
          <p:cNvSpPr txBox="1"/>
          <p:nvPr/>
        </p:nvSpPr>
        <p:spPr>
          <a:xfrm>
            <a:off x="4669494" y="4441697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7"/>
          <p:cNvSpPr txBox="1"/>
          <p:nvPr/>
        </p:nvSpPr>
        <p:spPr>
          <a:xfrm>
            <a:off x="7341360" y="4711251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47 039 €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1"/>
          <p:cNvSpPr txBox="1"/>
          <p:nvPr/>
        </p:nvSpPr>
        <p:spPr>
          <a:xfrm>
            <a:off x="7341360" y="4441697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81 032 €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7"/>
          <p:cNvSpPr txBox="1"/>
          <p:nvPr/>
        </p:nvSpPr>
        <p:spPr>
          <a:xfrm>
            <a:off x="6013798" y="4711251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43 147 €</a:t>
            </a:r>
            <a:endParaRPr lang="fr-FR" sz="1600" dirty="0"/>
          </a:p>
        </p:txBody>
      </p:sp>
      <p:sp>
        <p:nvSpPr>
          <p:cNvPr id="56" name="1"/>
          <p:cNvSpPr txBox="1"/>
          <p:nvPr/>
        </p:nvSpPr>
        <p:spPr>
          <a:xfrm>
            <a:off x="6013798" y="4441697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81 032 €</a:t>
            </a:r>
            <a:endParaRPr lang="fr-FR" dirty="0"/>
          </a:p>
        </p:txBody>
      </p:sp>
      <p:sp>
        <p:nvSpPr>
          <p:cNvPr id="57" name="ZoneTexte 56"/>
          <p:cNvSpPr txBox="1"/>
          <p:nvPr/>
        </p:nvSpPr>
        <p:spPr>
          <a:xfrm>
            <a:off x="3347864" y="3361577"/>
            <a:ext cx="1224136" cy="100807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revenu du gérant est égal à 81 032 € et il n'a pas de distribution</a:t>
            </a:r>
            <a:endParaRPr lang="fr-FR" sz="1000" dirty="0"/>
          </a:p>
        </p:txBody>
      </p:sp>
      <p:sp>
        <p:nvSpPr>
          <p:cNvPr id="58" name="ZoneTexte 57"/>
          <p:cNvSpPr txBox="1"/>
          <p:nvPr/>
        </p:nvSpPr>
        <p:spPr>
          <a:xfrm>
            <a:off x="4669142" y="3361577"/>
            <a:ext cx="1224136" cy="100807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revenu du gérant est égal à 31 429 € et la distribution brute est égale à 40 670 €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6013446" y="3361577"/>
            <a:ext cx="1224136" cy="100807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1"/>
                </a:solidFill>
              </a:rPr>
              <a:t>Le salaire brut du président est égal à 59 853 € et il n'a pas de distribution</a:t>
            </a:r>
            <a:endParaRPr lang="fr-FR" sz="1000" dirty="0"/>
          </a:p>
        </p:txBody>
      </p:sp>
      <p:sp>
        <p:nvSpPr>
          <p:cNvPr id="60" name="ZoneTexte 59"/>
          <p:cNvSpPr txBox="1"/>
          <p:nvPr/>
        </p:nvSpPr>
        <p:spPr>
          <a:xfrm>
            <a:off x="7357750" y="3361577"/>
            <a:ext cx="1224136" cy="100807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rtlCol="0">
            <a:noAutofit/>
          </a:bodyPr>
          <a:lstStyle/>
          <a:p>
            <a:r>
              <a:rPr lang="fr-FR" sz="1000" b="1" smtClean="0">
                <a:solidFill>
                  <a:schemeClr val="bg2">
                    <a:lumMod val="50000"/>
                  </a:schemeClr>
                </a:solidFill>
              </a:rPr>
              <a:t>Le salaire brut est égal à 30 549 € et la distribution brute est égale à 33 156 €</a:t>
            </a:r>
            <a:endParaRPr lang="fr-FR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1" name="7"/>
          <p:cNvSpPr txBox="1"/>
          <p:nvPr/>
        </p:nvSpPr>
        <p:spPr>
          <a:xfrm>
            <a:off x="3347591" y="4987564"/>
            <a:ext cx="1224136" cy="180000"/>
          </a:xfrm>
          <a:prstGeom prst="rect">
            <a:avLst/>
          </a:prstGeom>
          <a:solidFill>
            <a:srgbClr val="D1B606"/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40 092 €</a:t>
            </a:r>
            <a:endParaRPr lang="fr-FR" sz="1600" dirty="0"/>
          </a:p>
        </p:txBody>
      </p:sp>
      <p:sp>
        <p:nvSpPr>
          <p:cNvPr id="62" name="ZoneTexte 61"/>
          <p:cNvSpPr txBox="1"/>
          <p:nvPr/>
        </p:nvSpPr>
        <p:spPr>
          <a:xfrm>
            <a:off x="359238" y="4987564"/>
            <a:ext cx="2484569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rgbClr val="D1B606"/>
                </a:solidFill>
                <a:latin typeface="Calibri" panose="020F0502020204030204" pitchFamily="34" charset="0"/>
              </a:rPr>
              <a:t>Revenu disponible égalisé sur le plus faible</a:t>
            </a:r>
          </a:p>
        </p:txBody>
      </p:sp>
      <p:sp>
        <p:nvSpPr>
          <p:cNvPr id="63" name="7"/>
          <p:cNvSpPr txBox="1"/>
          <p:nvPr/>
        </p:nvSpPr>
        <p:spPr>
          <a:xfrm>
            <a:off x="4669494" y="4987564"/>
            <a:ext cx="1224136" cy="180000"/>
          </a:xfrm>
          <a:prstGeom prst="rect">
            <a:avLst/>
          </a:prstGeom>
          <a:solidFill>
            <a:srgbClr val="D1B606"/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1"/>
                </a:solidFill>
                <a:latin typeface="Calibri" panose="020F0502020204030204" pitchFamily="34" charset="0"/>
              </a:rPr>
              <a:t>40 092 €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4" name="7"/>
          <p:cNvSpPr txBox="1"/>
          <p:nvPr/>
        </p:nvSpPr>
        <p:spPr>
          <a:xfrm>
            <a:off x="7341360" y="4987564"/>
            <a:ext cx="1224136" cy="180000"/>
          </a:xfrm>
          <a:prstGeom prst="rect">
            <a:avLst/>
          </a:prstGeom>
          <a:solidFill>
            <a:srgbClr val="D1B606"/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1"/>
                </a:solidFill>
                <a:latin typeface="Calibri" panose="020F0502020204030204" pitchFamily="34" charset="0"/>
              </a:rPr>
              <a:t>40 092 €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5" name="7"/>
          <p:cNvSpPr txBox="1"/>
          <p:nvPr/>
        </p:nvSpPr>
        <p:spPr>
          <a:xfrm>
            <a:off x="6013798" y="4987564"/>
            <a:ext cx="1224136" cy="180000"/>
          </a:xfrm>
          <a:prstGeom prst="rect">
            <a:avLst/>
          </a:prstGeom>
          <a:solidFill>
            <a:srgbClr val="D1B606"/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40 092 €</a:t>
            </a:r>
            <a:endParaRPr lang="fr-FR" sz="10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1"/>
          <p:cNvSpPr txBox="1"/>
          <p:nvPr/>
        </p:nvSpPr>
        <p:spPr>
          <a:xfrm>
            <a:off x="3347590" y="5271553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8 690 €</a:t>
            </a:r>
            <a:endParaRPr lang="fr-FR" dirty="0"/>
          </a:p>
        </p:txBody>
      </p:sp>
      <p:sp>
        <p:nvSpPr>
          <p:cNvPr id="67" name="ZoneTexte 66"/>
          <p:cNvSpPr txBox="1"/>
          <p:nvPr/>
        </p:nvSpPr>
        <p:spPr>
          <a:xfrm>
            <a:off x="359238" y="5271552"/>
            <a:ext cx="2484569" cy="275383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r>
              <a:rPr lang="fr-FR" sz="1000" b="1" dirty="0">
                <a:solidFill>
                  <a:schemeClr val="bg2">
                    <a:lumMod val="75000"/>
                  </a:schemeClr>
                </a:solidFill>
              </a:rPr>
              <a:t>Capacité d’épargne personnelle (2) – (1)</a:t>
            </a:r>
          </a:p>
        </p:txBody>
      </p:sp>
      <p:sp>
        <p:nvSpPr>
          <p:cNvPr id="68" name="1"/>
          <p:cNvSpPr txBox="1"/>
          <p:nvPr/>
        </p:nvSpPr>
        <p:spPr>
          <a:xfrm>
            <a:off x="4669493" y="5271553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9" name="1"/>
          <p:cNvSpPr txBox="1"/>
          <p:nvPr/>
        </p:nvSpPr>
        <p:spPr>
          <a:xfrm>
            <a:off x="7341359" y="5271553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6 947 €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0" name="1"/>
          <p:cNvSpPr txBox="1"/>
          <p:nvPr/>
        </p:nvSpPr>
        <p:spPr>
          <a:xfrm>
            <a:off x="6013797" y="5271553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50" b="1" smtClean="0">
                <a:solidFill>
                  <a:srgbClr val="FFFFFF"/>
                </a:solidFill>
                <a:latin typeface="Calibri" panose="020F0502020204030204" pitchFamily="34" charset="0"/>
              </a:rPr>
              <a:t>3 055 €</a:t>
            </a:r>
            <a:endParaRPr lang="fr-FR" dirty="0"/>
          </a:p>
        </p:txBody>
      </p:sp>
      <p:sp>
        <p:nvSpPr>
          <p:cNvPr id="71" name="7"/>
          <p:cNvSpPr txBox="1"/>
          <p:nvPr/>
        </p:nvSpPr>
        <p:spPr>
          <a:xfrm>
            <a:off x="3347591" y="554693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-437 €</a:t>
            </a:r>
            <a:endParaRPr lang="fr-FR" sz="1600" dirty="0"/>
          </a:p>
        </p:txBody>
      </p:sp>
      <p:sp>
        <p:nvSpPr>
          <p:cNvPr id="72" name="ZoneTexte 71"/>
          <p:cNvSpPr txBox="1"/>
          <p:nvPr/>
        </p:nvSpPr>
        <p:spPr>
          <a:xfrm>
            <a:off x="359238" y="5546935"/>
            <a:ext cx="2196537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Perte de cotisations relatives</a:t>
            </a:r>
          </a:p>
        </p:txBody>
      </p:sp>
      <p:sp>
        <p:nvSpPr>
          <p:cNvPr id="73" name="7"/>
          <p:cNvSpPr txBox="1"/>
          <p:nvPr/>
        </p:nvSpPr>
        <p:spPr>
          <a:xfrm>
            <a:off x="4669494" y="554693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4" name="7"/>
          <p:cNvSpPr txBox="1"/>
          <p:nvPr/>
        </p:nvSpPr>
        <p:spPr>
          <a:xfrm>
            <a:off x="7341360" y="554693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-4 244 €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5" name="7"/>
          <p:cNvSpPr txBox="1"/>
          <p:nvPr/>
        </p:nvSpPr>
        <p:spPr>
          <a:xfrm>
            <a:off x="6013798" y="554693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1 954 €</a:t>
            </a:r>
            <a:endParaRPr lang="fr-FR" sz="1600" dirty="0"/>
          </a:p>
        </p:txBody>
      </p:sp>
      <p:sp>
        <p:nvSpPr>
          <p:cNvPr id="76" name="7"/>
          <p:cNvSpPr txBox="1"/>
          <p:nvPr/>
        </p:nvSpPr>
        <p:spPr>
          <a:xfrm>
            <a:off x="3347591" y="584707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1 988 </a:t>
            </a:r>
            <a:r>
              <a:rPr lang="fr-FR" sz="1000" b="1">
                <a:solidFill>
                  <a:srgbClr val="FFFFFF"/>
                </a:solidFill>
                <a:latin typeface="Calibri" panose="020F0502020204030204" pitchFamily="34" charset="0"/>
              </a:rPr>
              <a:t>%</a:t>
            </a:r>
            <a:endParaRPr lang="fr-FR" sz="1600" dirty="0"/>
          </a:p>
        </p:txBody>
      </p:sp>
      <p:sp>
        <p:nvSpPr>
          <p:cNvPr id="77" name="ZoneTexte 76"/>
          <p:cNvSpPr txBox="1"/>
          <p:nvPr/>
        </p:nvSpPr>
        <p:spPr>
          <a:xfrm>
            <a:off x="359238" y="5847075"/>
            <a:ext cx="2196537" cy="246221"/>
          </a:xfrm>
          <a:prstGeom prst="rect">
            <a:avLst/>
          </a:prstGeom>
          <a:noFill/>
        </p:spPr>
        <p:txBody>
          <a:bodyPr wrap="none" tIns="0" bIns="0" rtlCol="0">
            <a:noAutofit/>
          </a:bodyPr>
          <a:lstStyle/>
          <a:p>
            <a:pPr fontAlgn="b"/>
            <a:r>
              <a:rPr lang="fr-FR" sz="1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Capacité d’épargne / perte de cotisations relatives</a:t>
            </a:r>
          </a:p>
        </p:txBody>
      </p:sp>
      <p:sp>
        <p:nvSpPr>
          <p:cNvPr id="78" name="7"/>
          <p:cNvSpPr txBox="1"/>
          <p:nvPr/>
        </p:nvSpPr>
        <p:spPr>
          <a:xfrm>
            <a:off x="4669494" y="584707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NA </a:t>
            </a:r>
            <a:r>
              <a:rPr lang="fr-FR" sz="1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%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9" name="7"/>
          <p:cNvSpPr txBox="1"/>
          <p:nvPr/>
        </p:nvSpPr>
        <p:spPr>
          <a:xfrm>
            <a:off x="7341360" y="5847075"/>
            <a:ext cx="1224136" cy="1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164 </a:t>
            </a:r>
            <a:r>
              <a:rPr lang="fr-FR" sz="1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%</a:t>
            </a:r>
            <a:endParaRPr lang="fr-FR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0" name="7"/>
          <p:cNvSpPr txBox="1"/>
          <p:nvPr/>
        </p:nvSpPr>
        <p:spPr>
          <a:xfrm>
            <a:off x="6013798" y="5847075"/>
            <a:ext cx="1224136" cy="180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72000" tIns="0" rIns="72000" bIns="0" rtlCol="0">
            <a:noAutofit/>
          </a:bodyPr>
          <a:lstStyle/>
          <a:p>
            <a:pPr algn="ctr"/>
            <a:r>
              <a:rPr lang="fr-FR" sz="1000" b="1" smtClean="0">
                <a:solidFill>
                  <a:srgbClr val="FFFFFF"/>
                </a:solidFill>
                <a:latin typeface="Calibri" panose="020F0502020204030204" pitchFamily="34" charset="0"/>
              </a:rPr>
              <a:t>NA </a:t>
            </a:r>
            <a:r>
              <a:rPr lang="fr-FR" sz="1000" b="1" dirty="0">
                <a:solidFill>
                  <a:srgbClr val="FFFFFF"/>
                </a:solidFill>
                <a:latin typeface="Calibri" panose="020F0502020204030204" pitchFamily="34" charset="0"/>
              </a:rPr>
              <a:t>%</a:t>
            </a:r>
            <a:endParaRPr lang="fr-FR" sz="1600" dirty="0"/>
          </a:p>
        </p:txBody>
      </p:sp>
      <p:pic>
        <p:nvPicPr>
          <p:cNvPr id="41" name="Logo" descr="0Logo SR.jp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4068" y="60932"/>
            <a:ext cx="1509620" cy="4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646229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PSLIDETOCALGOID" val="Standard"/>
  <p:tag name="UPSLIDETOCMASTERID" val="UpSlide one V101-Dec-15"/>
  <p:tag name="UPSLIDETOCMASTERNAME" val="UpSlide one V1"/>
  <p:tag name="UPSLIDETOCMASTERLASTEDITIONDATE" val="635847458920281046"/>
  <p:tag name="UPSLIDETOCOPTIONS" val="&lt;?xml version=&quot;1.0&quot; encoding=&quot;utf-16&quot;?&gt;&#10;&lt;TocContentOptions xmlns:xsi=&quot;http://www.w3.org/2001/XMLSchema-instance&quot; xmlns:xsd=&quot;http://www.w3.org/2001/XMLSchema&quot;&gt;&#10;  &lt;TocSlidesOptions&gt;&#10;    &lt;ContainsSubSectionTitles&gt;true&lt;/ContainsSubSectionTitles&gt;&#10;    &lt;ContainsSlideTitles&gt;false&lt;/ContainsSlideTitles&gt;&#10;    &lt;ContainsParentLessSlidesTitles&gt;false&lt;/ContainsParentLessSlidesTitles&gt;&#10;    &lt;ContainsPrentLessSubsections&gt;true&lt;/ContainsPrentLessSubsections&gt;&#10;    &lt;ContainsAppendix&gt;false&lt;/ContainsAppendix&gt;&#10;    &lt;ContainsUnNumberedSections&gt;true&lt;/ContainsUnNumberedSections&gt;&#10;    &lt;SlideTitle&gt;Table of contents&lt;/SlideTitle&gt;&#10;  &lt;/TocSlidesOptions&gt;&#10;  &lt;SectionSlideOptions&gt;&#10;    &lt;ContainsOwnSubSection&gt;true&lt;/ContainsOwnSubSection&gt;&#10;    &lt;ContainsOwnSlide&gt;false&lt;/ContainsOwnSlide&gt;&#10;    &lt;ContainsOtherSections&gt;false&lt;/ContainsOtherSections&gt;&#10;    &lt;ContainsOthersSubsection&gt;false&lt;/ContainsOthersSubsection&gt;&#10;    &lt;containsAppendix&gt;false&lt;/containsAppendix&gt;&#10;    &lt;containsUnnumberedSections&gt;true&lt;/containsUnnumberedSections&gt;&#10;    &lt;SlideTitle /&gt;&#10;  &lt;/SectionSlideOptions&gt;&#10;  &lt;SubSectionSlideOptions&gt;&#10;    &lt;ContainsOtherSubsections&gt;true&lt;/ContainsOtherSubsections&gt;&#10;    &lt;ContainsOwnSlides&gt;false&lt;/ContainsOwnSlides&gt;&#10;    &lt;ContainsParentSection&gt;true&lt;/ContainsParentSection&gt;&#10;    &lt;ContainsOtherSections&gt;false&lt;/ContainsOtherSections&gt;&#10;    &lt;containsAppendix&gt;false&lt;/containsAppendix&gt;&#10;    &lt;containsUnnumberedSections&gt;true&lt;/containsUnnumberedSections&gt;&#10;    &lt;SlideTitle /&gt;&#10;  &lt;/SubSectionSlideOptions&gt;&#10;  &lt;UsedSlideLayouts&gt;&#10;    &lt;TocSlidesLayout&gt;&#10;      &lt;DesignName&gt;fvi1&lt;/DesignName&gt;&#10;      &lt;LayoutName&gt;Diapositive de titre&lt;/LayoutName&gt;&#10;    &lt;/TocSlidesLayout&gt;&#10;    &lt;SectionLayout&gt;&#10;      &lt;DesignName&gt;fvi1&lt;/DesignName&gt;&#10;      &lt;LayoutName&gt;Diapositive de titre&lt;/LayoutName&gt;&#10;    &lt;/SectionLayout&gt;&#10;    &lt;SubsectionLayout&gt;&#10;      &lt;DesignName&gt;fvi1&lt;/DesignName&gt;&#10;      &lt;LayoutName&gt;Diapositive de titre&lt;/LayoutName&gt;&#10;    &lt;/SubsectionLayout&gt;&#10;    &lt;TitleSliLayout&gt;&#10;      &lt;DesignName&gt;fvi1&lt;/DesignName&gt;&#10;      &lt;LayoutName&gt;Diapositive de titre&lt;/LayoutName&gt;&#10;    &lt;/TitleSliLayout&gt;&#10;  &lt;/UsedSlideLayouts&gt;&#10;  &lt;ActiveReminders /&gt;&#10;  &lt;CustomAlgoOptions&gt;&#10;    &lt;CustomBaseAlgoOptions&gt;&#10;      &lt;UseSlideTitleAsSubSectionMarker&gt;false&lt;/UseSlideTitleAsSubSectionMarker&gt;&#10;      &lt;SlideTitleAsSectionMarker&gt;&#10;        &lt;UseTitleAsReminder&gt;false&lt;/UseTitleAsReminder&gt;&#10;      &lt;/SlideTitleAsSectionMarker&gt;&#10;      &lt;ShowSectionNums&gt;true&lt;/ShowSectionNums&gt;&#10;      &lt;ShowSlideIndex&gt;true&lt;/ShowSlideIndex&gt;&#10;      &lt;myColorOfNonCurrentItems&gt;&#10;        &lt;UseFixedColor&gt;false&lt;/UseFixedColor&gt;&#10;        &lt;R&gt;0&lt;/R&gt;&#10;        &lt;G&gt;0&lt;/G&gt;&#10;        &lt;B&gt;0&lt;/B&gt;&#10;      &lt;/myColorOfNonCurrentItems&gt;&#10;      &lt;currentItemFormat&gt;&#10;        &lt;UseBanner&gt;false&lt;/UseBanner&gt;&#10;        &lt;BannerFillR&gt;0&lt;/BannerFillR&gt;&#10;        &lt;BannerFillG&gt;0&lt;/BannerFillG&gt;&#10;        &lt;BannerFillB&gt;0&lt;/BannerFillB&gt;&#10;        &lt;ForceBold&gt;true&lt;/ForceBold&gt;&#10;        &lt;ApplyToSubSections&gt;false&lt;/ApplyToSubSections&gt;&#10;        &lt;ApplyToSectionsOnSubSectionDividers&gt;false&lt;/ApplyToSectionsOnSubSectionDividers&gt;&#10;        &lt;UseSubSecSpecificBanner&gt;false&lt;/UseSubSecSpecificBanner&gt;&#10;        &lt;SubSecBannerFillR&gt;0&lt;/SubSecBannerFillR&gt;&#10;        &lt;SubSecBannerFillG&gt;0&lt;/SubSecBannerFillG&gt;&#10;        &lt;SubSecBannerFillB&gt;0&lt;/SubSecBannerFillB&gt;&#10;      &lt;/currentItemFormat&gt;&#10;      &lt;nonCurrentItemAttenuation&gt;&#10;        &lt;Shading&gt;0.6&lt;/Shading&gt;&#10;      &lt;/nonCurrentItemAttenuation&gt;&#10;      &lt;ForceDisplayTOCOnTwocolumns&gt;false&lt;/ForceDisplayTOCOnTwocolumns&gt;&#10;      &lt;DisplayTOCOnTwocolumns&gt;false&lt;/DisplayTOCOnTwocolumns&gt;&#10;      &lt;Scripts&gt;&#10;        &lt;BeforeSubSecTitle /&gt;&#10;        &lt;BeforeSlideIndex /&gt;&#10;        &lt;AfterSecNum /&gt;&#10;        &lt;BeforeSecNum /&gt;&#10;        &lt;AfterSubSecNum&gt;. &lt;/AfterSubSecNum&gt;&#10;        &lt;BeforeSubSecNum /&gt;&#10;      &lt;/Scripts&gt;&#10;      &lt;Lines&gt;&#10;        &lt;UseLineBelowSections&gt;true&lt;/UseLineBelowSections&gt;&#10;        &lt;LineBelowSection&gt;&#10;          &lt;XOffset&gt;0&lt;/XOffset&gt;&#10;          &lt;YOffset&gt;0&lt;/YOffset&gt;&#10;          &lt;Weight&gt;0&lt;/Weight&gt;&#10;          &lt;R&gt;0&lt;/R&gt;&#10;          &lt;G&gt;112&lt;/G&gt;&#10;          &lt;B&gt;192&lt;/B&gt;&#10;          &lt;LineStyle&gt;1&lt;/LineStyle&gt;&#10;        &lt;/LineBelowSection&gt;&#10;      &lt;/Lines&gt;&#10;      &lt;ManVerticalSpacing&gt;&#10;        &lt;UseManualSpacing&gt;true&lt;/UseManualSpacing&gt;&#10;        &lt;ManualSpacing&gt;&#10;          &lt;SpaceBeforeSections&gt;15&lt;/SpaceBeforeSections&gt;&#10;          &lt;SpaceBeforeSubSections&gt;8&lt;/SpaceBeforeSubSections&gt;&#10;          &lt;SpaceBeforeSlides&gt;8&lt;/SpaceBeforeSlides&gt;&#10;        &lt;/ManualSpacing&gt;&#10;        &lt;ManualSpacingSections&gt;&#10;          &lt;SpaceBeforeSections&gt;22.1102371&lt;/SpaceBeforeSections&gt;&#10;          &lt;SpaceBeforeSubSections&gt;10&lt;/SpaceBeforeSubSections&gt;&#10;          &lt;SpaceBeforeSlides&gt;7.370079&lt;/SpaceBeforeSlides&gt;&#10;        &lt;/ManualSpacingSections&gt;&#10;        &lt;ManualSpacingSubSections&gt;&#10;          &lt;SpaceBeforeSections&gt;22.1102371&lt;/SpaceBeforeSections&gt;&#10;          &lt;SpaceBeforeSubSections&gt;10&lt;/SpaceBeforeSubSections&gt;&#10;          &lt;SpaceBeforeSlides&gt;7.370079&lt;/SpaceBeforeSlides&gt;&#10;        &lt;/ManualSpacingSubSections&gt;&#10;        &lt;UseSpecificSpacingForSecDivider&gt;true&lt;/UseSpecificSpacingForSecDivider&gt;&#10;        &lt;UseSpecificSpacingForSubSecDivider&gt;true&lt;/UseSpecificSpacingForSubSecDivider&gt;&#10;      &lt;/ManVerticalSpacing&gt;&#10;    &lt;/CustomBaseAlgoOptions&gt;&#10;  &lt;/CustomAlgoOptions&gt;&#10;  &lt;XmlSubSectionsHaveSlide&gt;true&lt;/XmlSubSectionsHaveSlide&gt;&#10;  &lt;AllowDuplicateTitleSlides&gt;true&lt;/AllowDuplicateTitleSlides&gt;&#10;  &lt;ShowEmptySlideTitles&gt;false&lt;/ShowEmptySlideTitles&gt;&#10;  &lt;NumberingOption&gt;&#10;    &lt;NumType&gt;FullArabic&lt;/NumType&gt;&#10;  &lt;/NumberingOption&gt;&#10;  &lt;NumberingOptionForAppendix&gt;&#10;    &lt;NumType&gt;RomanAndLetters&lt;/NumType&gt;&#10;  &lt;/NumberingOptionForAppendix&gt;&#10;&lt;/TocContentOptions&gt;"/>
</p:tagLst>
</file>

<file path=ppt/theme/theme1.xml><?xml version="1.0" encoding="utf-8"?>
<a:theme xmlns:a="http://schemas.openxmlformats.org/drawingml/2006/main" name="fvi1">
  <a:themeElements>
    <a:clrScheme name="Titre général 'Les Missions de Demain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 général 'Les Missions de Demain'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général 'Les Missions de Demain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fvi1">
  <a:themeElements>
    <a:clrScheme name="Titre général 'Les Missions de Demain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 général 'Les Missions de Demain'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général 'Les Missions de Demain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vi1">
  <a:themeElements>
    <a:clrScheme name="Titre général 'Les Missions de Demain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 général 'Les Missions de Demain'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général 'Les Missions de Demain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fvi1">
  <a:themeElements>
    <a:clrScheme name="Titre général 'Les Missions de Demain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 général 'Les Missions de Demain'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général 'Les Missions de Demain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fvi1">
  <a:themeElements>
    <a:clrScheme name="Titre général 'Les Missions de Demain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 général 'Les Missions de Demain'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général 'Les Missions de Demain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fvi1">
  <a:themeElements>
    <a:clrScheme name="Titre général 'Les Missions de Demain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re général 'Les Missions de Demain'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re général 'Les Missions de Demain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re général 'Les Missions de Demain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re général 'Les Missions de Demain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fvi</Template>
  <TotalTime>4957</TotalTime>
  <Words>1837</Words>
  <Application>Microsoft Office PowerPoint</Application>
  <PresentationFormat>Affichage à l'écran (4:3)</PresentationFormat>
  <Paragraphs>305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6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fvi1</vt:lpstr>
      <vt:lpstr>6_fvi1</vt:lpstr>
      <vt:lpstr>1_fvi1</vt:lpstr>
      <vt:lpstr>3_fvi1</vt:lpstr>
      <vt:lpstr>4_fvi1</vt:lpstr>
      <vt:lpstr>5_fvi1</vt:lpstr>
      <vt:lpstr>Etude du système de rémunération de Monsieur Martial ARNAR</vt:lpstr>
      <vt:lpstr>Nous voulons comparer 4 systèmes de rémunération</vt:lpstr>
      <vt:lpstr>Les statuts possibles pour un mandataire social</vt:lpstr>
      <vt:lpstr>Comment évaluer l’efficacité d’une rémunération ?</vt:lpstr>
      <vt:lpstr>Paramètres des calculs</vt:lpstr>
      <vt:lpstr>Résultats synthétiques</vt:lpstr>
      <vt:lpstr>Optimum rémunération-dividendes : revenu disponible </vt:lpstr>
      <vt:lpstr>Optimum rémunération-dividendes : revenu global </vt:lpstr>
      <vt:lpstr>La grille de comparaison pour agir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Monsieur et Madame ARNAUD</dc:title>
  <dc:creator>Mama</dc:creator>
  <cp:lastModifiedBy>Cedric</cp:lastModifiedBy>
  <cp:revision>194</cp:revision>
  <cp:lastPrinted>2016-09-02T14:53:45Z</cp:lastPrinted>
  <dcterms:created xsi:type="dcterms:W3CDTF">2015-09-22T14:55:07Z</dcterms:created>
  <dcterms:modified xsi:type="dcterms:W3CDTF">2018-02-09T14:42:50Z</dcterms:modified>
</cp:coreProperties>
</file>